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400" r:id="rId2"/>
    <p:sldId id="280" r:id="rId3"/>
    <p:sldId id="314" r:id="rId4"/>
    <p:sldId id="313" r:id="rId5"/>
    <p:sldId id="364" r:id="rId6"/>
    <p:sldId id="315" r:id="rId7"/>
    <p:sldId id="284" r:id="rId8"/>
    <p:sldId id="304" r:id="rId9"/>
    <p:sldId id="361" r:id="rId10"/>
    <p:sldId id="366" r:id="rId11"/>
    <p:sldId id="342" r:id="rId12"/>
    <p:sldId id="365" r:id="rId13"/>
    <p:sldId id="367" r:id="rId14"/>
    <p:sldId id="368" r:id="rId15"/>
    <p:sldId id="387" r:id="rId16"/>
    <p:sldId id="339" r:id="rId17"/>
    <p:sldId id="300" r:id="rId18"/>
    <p:sldId id="390" r:id="rId19"/>
    <p:sldId id="350" r:id="rId20"/>
    <p:sldId id="351" r:id="rId21"/>
    <p:sldId id="392" r:id="rId22"/>
    <p:sldId id="393" r:id="rId23"/>
    <p:sldId id="265" r:id="rId24"/>
    <p:sldId id="373" r:id="rId25"/>
    <p:sldId id="374" r:id="rId26"/>
    <p:sldId id="356" r:id="rId27"/>
    <p:sldId id="335" r:id="rId28"/>
    <p:sldId id="324" r:id="rId29"/>
    <p:sldId id="355" r:id="rId30"/>
    <p:sldId id="396" r:id="rId31"/>
    <p:sldId id="397" r:id="rId32"/>
    <p:sldId id="256" r:id="rId33"/>
    <p:sldId id="257" r:id="rId34"/>
    <p:sldId id="258" r:id="rId35"/>
    <p:sldId id="259" r:id="rId36"/>
    <p:sldId id="263" r:id="rId37"/>
    <p:sldId id="268" r:id="rId38"/>
    <p:sldId id="399" r:id="rId39"/>
    <p:sldId id="398" r:id="rId40"/>
    <p:sldId id="3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4"/>
  </p:normalViewPr>
  <p:slideViewPr>
    <p:cSldViewPr snapToGrid="0" snapToObjects="1">
      <p:cViewPr>
        <p:scale>
          <a:sx n="101" d="100"/>
          <a:sy n="101" d="100"/>
        </p:scale>
        <p:origin x="336"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C8EC1-4B9C-CD44-9187-1CE547848322}" type="datetimeFigureOut">
              <a:rPr lang="en-US" smtClean="0"/>
              <a:t>10/8/19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75E18-E072-504B-B39C-40DCC0904BEF}" type="slidenum">
              <a:rPr lang="en-US" smtClean="0"/>
              <a:t>‹#›</a:t>
            </a:fld>
            <a:endParaRPr lang="en-US"/>
          </a:p>
        </p:txBody>
      </p:sp>
    </p:spTree>
    <p:extLst>
      <p:ext uri="{BB962C8B-B14F-4D97-AF65-F5344CB8AC3E}">
        <p14:creationId xmlns:p14="http://schemas.microsoft.com/office/powerpoint/2010/main" val="359294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12170E-7CB4-9D4E-874B-FA15DBD812D0}" type="slidenum">
              <a:rPr lang="en-US"/>
              <a:pPr/>
              <a:t>2</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pPr>
              <a:lnSpc>
                <a:spcPct val="90000"/>
              </a:lnSpc>
            </a:pPr>
            <a:endParaRPr lang="en-US" sz="1000"/>
          </a:p>
        </p:txBody>
      </p:sp>
    </p:spTree>
    <p:extLst>
      <p:ext uri="{BB962C8B-B14F-4D97-AF65-F5344CB8AC3E}">
        <p14:creationId xmlns:p14="http://schemas.microsoft.com/office/powerpoint/2010/main" val="3790346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custDataLst>
              <p:tags r:id="rId1"/>
            </p:custDataLst>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600">
                <a:latin typeface="Arial" charset="0"/>
              </a:rPr>
              <a:t>SensationPerception3e-Fig-08-18-0.jpg</a:t>
            </a:r>
            <a:br>
              <a:rPr lang="en-US" sz="1600">
                <a:latin typeface="Arial" charset="0"/>
              </a:rPr>
            </a:br>
            <a:endParaRPr lang="en-US" sz="1600">
              <a:latin typeface="Arial" charset="0"/>
            </a:endParaRPr>
          </a:p>
        </p:txBody>
      </p:sp>
      <p:sp>
        <p:nvSpPr>
          <p:cNvPr id="5018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charset="0"/>
                <a:ea typeface="ＭＳ Ｐゴシック" charset="0"/>
              </a:defRPr>
            </a:lvl1pPr>
            <a:lvl2pPr marL="742950" indent="-285750">
              <a:defRPr sz="2800">
                <a:solidFill>
                  <a:schemeClr val="tx1"/>
                </a:solidFill>
                <a:latin typeface="Arial" charset="0"/>
                <a:ea typeface="ＭＳ Ｐゴシック" charset="0"/>
              </a:defRPr>
            </a:lvl2pPr>
            <a:lvl3pPr marL="1143000" indent="-228600">
              <a:defRPr sz="2800">
                <a:solidFill>
                  <a:schemeClr val="tx1"/>
                </a:solidFill>
                <a:latin typeface="Arial" charset="0"/>
                <a:ea typeface="ＭＳ Ｐゴシック" charset="0"/>
              </a:defRPr>
            </a:lvl3pPr>
            <a:lvl4pPr marL="1600200" indent="-228600">
              <a:defRPr sz="2800">
                <a:solidFill>
                  <a:schemeClr val="tx1"/>
                </a:solidFill>
                <a:latin typeface="Arial" charset="0"/>
                <a:ea typeface="ＭＳ Ｐゴシック" charset="0"/>
              </a:defRPr>
            </a:lvl4pPr>
            <a:lvl5pPr marL="2057400" indent="-22860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fld id="{FF68E01B-18E0-6E40-BD94-4D90F4318807}" type="slidenum">
              <a:rPr lang="en-US" sz="1200">
                <a:latin typeface="Times" charset="0"/>
              </a:rPr>
              <a:pPr/>
              <a:t>19</a:t>
            </a:fld>
            <a:endParaRPr lang="en-US" sz="1200">
              <a:latin typeface="Times" charset="0"/>
            </a:endParaRPr>
          </a:p>
        </p:txBody>
      </p:sp>
    </p:spTree>
    <p:extLst>
      <p:ext uri="{BB962C8B-B14F-4D97-AF65-F5344CB8AC3E}">
        <p14:creationId xmlns:p14="http://schemas.microsoft.com/office/powerpoint/2010/main" val="224804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535E5-D15B-D847-B590-32EAABACFD87}" type="slidenum">
              <a:rPr lang="en-US"/>
              <a:pPr/>
              <a:t>23</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93976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charset="0"/>
                <a:ea typeface="ＭＳ Ｐゴシック" charset="0"/>
                <a:cs typeface="ＭＳ Ｐゴシック" charset="0"/>
              </a:defRPr>
            </a:lvl1pPr>
            <a:lvl2pPr marL="37931725" indent="-37474525">
              <a:defRPr sz="2000">
                <a:solidFill>
                  <a:schemeClr val="tx1"/>
                </a:solidFill>
                <a:latin typeface="Times" charset="0"/>
                <a:ea typeface="ＭＳ Ｐゴシック" charset="0"/>
              </a:defRPr>
            </a:lvl2pPr>
            <a:lvl3pPr>
              <a:defRPr sz="2000">
                <a:solidFill>
                  <a:schemeClr val="tx1"/>
                </a:solidFill>
                <a:latin typeface="Times" charset="0"/>
                <a:ea typeface="ＭＳ Ｐゴシック" charset="0"/>
              </a:defRPr>
            </a:lvl3pPr>
            <a:lvl4pPr>
              <a:defRPr sz="2000">
                <a:solidFill>
                  <a:schemeClr val="tx1"/>
                </a:solidFill>
                <a:latin typeface="Times" charset="0"/>
                <a:ea typeface="ＭＳ Ｐゴシック" charset="0"/>
              </a:defRPr>
            </a:lvl4pPr>
            <a:lvl5pPr>
              <a:defRPr sz="2000">
                <a:solidFill>
                  <a:schemeClr val="tx1"/>
                </a:solidFill>
                <a:latin typeface="Times" charset="0"/>
                <a:ea typeface="ＭＳ Ｐゴシック" charset="0"/>
              </a:defRPr>
            </a:lvl5pPr>
            <a:lvl6pPr marL="457200" eaLnBrk="0" fontAlgn="base" hangingPunct="0">
              <a:spcBef>
                <a:spcPct val="0"/>
              </a:spcBef>
              <a:spcAft>
                <a:spcPct val="0"/>
              </a:spcAft>
              <a:defRPr sz="2000">
                <a:solidFill>
                  <a:schemeClr val="tx1"/>
                </a:solidFill>
                <a:latin typeface="Times" charset="0"/>
                <a:ea typeface="ＭＳ Ｐゴシック" charset="0"/>
              </a:defRPr>
            </a:lvl6pPr>
            <a:lvl7pPr marL="914400" eaLnBrk="0" fontAlgn="base" hangingPunct="0">
              <a:spcBef>
                <a:spcPct val="0"/>
              </a:spcBef>
              <a:spcAft>
                <a:spcPct val="0"/>
              </a:spcAft>
              <a:defRPr sz="2000">
                <a:solidFill>
                  <a:schemeClr val="tx1"/>
                </a:solidFill>
                <a:latin typeface="Times" charset="0"/>
                <a:ea typeface="ＭＳ Ｐゴシック" charset="0"/>
              </a:defRPr>
            </a:lvl7pPr>
            <a:lvl8pPr marL="1371600" eaLnBrk="0" fontAlgn="base" hangingPunct="0">
              <a:spcBef>
                <a:spcPct val="0"/>
              </a:spcBef>
              <a:spcAft>
                <a:spcPct val="0"/>
              </a:spcAft>
              <a:defRPr sz="2000">
                <a:solidFill>
                  <a:schemeClr val="tx1"/>
                </a:solidFill>
                <a:latin typeface="Times" charset="0"/>
                <a:ea typeface="ＭＳ Ｐゴシック" charset="0"/>
              </a:defRPr>
            </a:lvl8pPr>
            <a:lvl9pPr marL="1828800" eaLnBrk="0" fontAlgn="base" hangingPunct="0">
              <a:spcBef>
                <a:spcPct val="0"/>
              </a:spcBef>
              <a:spcAft>
                <a:spcPct val="0"/>
              </a:spcAft>
              <a:defRPr sz="2000">
                <a:solidFill>
                  <a:schemeClr val="tx1"/>
                </a:solidFill>
                <a:latin typeface="Times" charset="0"/>
                <a:ea typeface="ＭＳ Ｐゴシック" charset="0"/>
              </a:defRPr>
            </a:lvl9pPr>
          </a:lstStyle>
          <a:p>
            <a:fld id="{3AC98DA2-1745-7F40-AE2D-F6F92F48BA98}" type="slidenum">
              <a:rPr lang="en-US" sz="1200"/>
              <a:pPr/>
              <a:t>24</a:t>
            </a:fld>
            <a:endParaRPr lang="en-US"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a:t>Characteristic feature of human behavior is that it involves a </a:t>
            </a:r>
            <a:r>
              <a:rPr lang="en-US" b="1" dirty="0"/>
              <a:t>sequences</a:t>
            </a:r>
            <a:r>
              <a:rPr lang="en-US" b="1" baseline="0" dirty="0"/>
              <a:t> of </a:t>
            </a:r>
            <a:r>
              <a:rPr lang="en-US" b="1" baseline="0" dirty="0" err="1"/>
              <a:t>sm</a:t>
            </a:r>
            <a:r>
              <a:rPr lang="en-US" b="1" baseline="0" dirty="0"/>
              <a:t> decisions </a:t>
            </a:r>
            <a:r>
              <a:rPr lang="en-US" baseline="0" dirty="0"/>
              <a:t>and these </a:t>
            </a:r>
            <a:r>
              <a:rPr lang="en-US" b="1" baseline="0" dirty="0"/>
              <a:t>decisions serve </a:t>
            </a:r>
            <a:r>
              <a:rPr lang="en-US" b="1" baseline="0" dirty="0" err="1"/>
              <a:t>behav</a:t>
            </a:r>
            <a:r>
              <a:rPr lang="en-US" b="1" baseline="0" dirty="0"/>
              <a:t> goals</a:t>
            </a:r>
            <a:r>
              <a:rPr lang="en-US" baseline="0" dirty="0"/>
              <a:t>. Here on left see a person crossing the street wearing an eye tracker. On right see the person’s gaze patterns. Image is seen from O’s POV for head mounted camera and cross hair shows where he’s looking.</a:t>
            </a:r>
            <a:endParaRPr lang="en-US" dirty="0"/>
          </a:p>
        </p:txBody>
      </p:sp>
    </p:spTree>
    <p:extLst>
      <p:ext uri="{BB962C8B-B14F-4D97-AF65-F5344CB8AC3E}">
        <p14:creationId xmlns:p14="http://schemas.microsoft.com/office/powerpoint/2010/main" val="78741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slower version of the movie –</a:t>
            </a:r>
            <a:r>
              <a:rPr lang="en-US" baseline="0" dirty="0"/>
              <a:t>. Issue here is what’s controlling the gaze changes? Why does gaze move from one </a:t>
            </a:r>
            <a:r>
              <a:rPr lang="en-US" baseline="0" dirty="0" err="1"/>
              <a:t>loc</a:t>
            </a:r>
            <a:r>
              <a:rPr lang="en-US" baseline="0" dirty="0"/>
              <a:t> to another so that the walker gets the </a:t>
            </a:r>
            <a:r>
              <a:rPr lang="en-US" baseline="0" dirty="0" err="1"/>
              <a:t>vis</a:t>
            </a:r>
            <a:r>
              <a:rPr lang="en-US" baseline="0" dirty="0"/>
              <a:t> info he needs at the right time?</a:t>
            </a:r>
            <a:endParaRPr lang="en-US" dirty="0"/>
          </a:p>
        </p:txBody>
      </p:sp>
      <p:sp>
        <p:nvSpPr>
          <p:cNvPr id="4" name="Slide Number Placeholder 3"/>
          <p:cNvSpPr>
            <a:spLocks noGrp="1"/>
          </p:cNvSpPr>
          <p:nvPr>
            <p:ph type="sldNum" sz="quarter" idx="10"/>
          </p:nvPr>
        </p:nvSpPr>
        <p:spPr/>
        <p:txBody>
          <a:bodyPr/>
          <a:lstStyle/>
          <a:p>
            <a:fld id="{0D792FD2-9469-D34A-8BDE-8AA183A1DE92}" type="slidenum">
              <a:rPr lang="en-US" smtClean="0"/>
              <a:t>25</a:t>
            </a:fld>
            <a:endParaRPr lang="en-US"/>
          </a:p>
        </p:txBody>
      </p:sp>
    </p:spTree>
    <p:extLst>
      <p:ext uri="{BB962C8B-B14F-4D97-AF65-F5344CB8AC3E}">
        <p14:creationId xmlns:p14="http://schemas.microsoft.com/office/powerpoint/2010/main" val="1859644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interested in technical challenges of eye tracking in natural </a:t>
            </a:r>
            <a:r>
              <a:rPr lang="en-US" dirty="0" err="1"/>
              <a:t>behav</a:t>
            </a:r>
            <a:r>
              <a:rPr lang="en-US" dirty="0"/>
              <a:t> –others in the applications to which such eye tracking can be put.</a:t>
            </a:r>
          </a:p>
          <a:p>
            <a:r>
              <a:rPr lang="en-US" dirty="0"/>
              <a:t> I’m going to take a step back and talk about the WHY of eye movements.  Applications will depend</a:t>
            </a:r>
            <a:r>
              <a:rPr lang="en-US" baseline="0" dirty="0"/>
              <a:t> very heavily on driving forces behind gaze control.</a:t>
            </a:r>
            <a:endParaRPr lang="en-US" dirty="0"/>
          </a:p>
        </p:txBody>
      </p:sp>
      <p:sp>
        <p:nvSpPr>
          <p:cNvPr id="4" name="Slide Number Placeholder 3"/>
          <p:cNvSpPr>
            <a:spLocks noGrp="1"/>
          </p:cNvSpPr>
          <p:nvPr>
            <p:ph type="sldNum" sz="quarter" idx="10"/>
          </p:nvPr>
        </p:nvSpPr>
        <p:spPr/>
        <p:txBody>
          <a:bodyPr/>
          <a:lstStyle/>
          <a:p>
            <a:fld id="{1D2C9799-1239-5245-B223-0A713B269187}" type="slidenum">
              <a:rPr lang="en-US" smtClean="0"/>
              <a:pPr/>
              <a:t>26</a:t>
            </a:fld>
            <a:endParaRPr lang="en-US"/>
          </a:p>
        </p:txBody>
      </p:sp>
    </p:spTree>
    <p:extLst>
      <p:ext uri="{BB962C8B-B14F-4D97-AF65-F5344CB8AC3E}">
        <p14:creationId xmlns:p14="http://schemas.microsoft.com/office/powerpoint/2010/main" val="1227177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60A3DE-ABBC-3046-AA74-BE2B77A490FF}" type="slidenum">
              <a:rPr lang="en-US"/>
              <a:pPr/>
              <a:t>27</a:t>
            </a:fld>
            <a:endParaRPr lang="en-US"/>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56682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50D087D-C7EE-4C48-915B-2BA3B2177B50}" type="slidenum">
              <a:rPr lang="en-US" smtClean="0"/>
              <a:pPr>
                <a:defRPr/>
              </a:pPr>
              <a:t>5</a:t>
            </a:fld>
            <a:endParaRPr lang="en-US"/>
          </a:p>
        </p:txBody>
      </p:sp>
    </p:spTree>
    <p:extLst>
      <p:ext uri="{BB962C8B-B14F-4D97-AF65-F5344CB8AC3E}">
        <p14:creationId xmlns:p14="http://schemas.microsoft.com/office/powerpoint/2010/main" val="3178833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eaLnBrk="1" hangingPunct="1"/>
            <a:fld id="{E0D5B6C6-8AE7-454F-BEF5-74429A9AFD98}" type="slidenum">
              <a:rPr lang="en-US" smtClean="0">
                <a:latin typeface="Times New Roman" pitchFamily="18" charset="0"/>
              </a:rPr>
              <a:pPr eaLnBrk="1" hangingPunct="1"/>
              <a:t>6</a:t>
            </a:fld>
            <a:endParaRPr lang="en-US">
              <a:latin typeface="Times New Roman"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970721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425CEC-F9CD-1E41-BC7E-2990210B7130}" type="slidenum">
              <a:rPr lang="en-US"/>
              <a:pPr/>
              <a:t>7</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r>
              <a:rPr lang="en-US"/>
              <a:t>This is basically the same graph but also demonstrates that the level of acuity (Ie the sharpness of objects)</a:t>
            </a:r>
          </a:p>
          <a:p>
            <a:r>
              <a:rPr lang="en-US"/>
              <a:t>Is best and falls off drastically in the periphery</a:t>
            </a:r>
          </a:p>
          <a:p>
            <a:r>
              <a:rPr lang="en-US"/>
              <a:t>Peak acuity - can distinguish lines separated by a photoreceptor width.</a:t>
            </a:r>
          </a:p>
        </p:txBody>
      </p:sp>
    </p:spTree>
    <p:extLst>
      <p:ext uri="{BB962C8B-B14F-4D97-AF65-F5344CB8AC3E}">
        <p14:creationId xmlns:p14="http://schemas.microsoft.com/office/powerpoint/2010/main" val="1911579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31"/>
          <p:cNvSpPr>
            <a:spLocks noGrp="1" noChangeArrowheads="1"/>
          </p:cNvSpPr>
          <p:nvPr>
            <p:ph type="sldNum" sz="quarter" idx="5"/>
          </p:nvPr>
        </p:nvSpPr>
        <p:spPr>
          <a:noFill/>
        </p:spPr>
        <p:txBody>
          <a:bodyPr/>
          <a:lstStyle/>
          <a:p>
            <a:fld id="{1C8BFA4C-1FD7-AA4A-923A-11C36FCC8623}" type="slidenum">
              <a:rPr lang="en-US"/>
              <a:pPr/>
              <a:t>8</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r>
              <a:rPr lang="en-US">
                <a:latin typeface="Times" pitchFamily="-112" charset="0"/>
              </a:rPr>
              <a:t> 120 million rods, and are more sensitive (low light) than the cones. However, they are not sensitive to color. </a:t>
            </a:r>
          </a:p>
          <a:p>
            <a:pPr eaLnBrk="1" hangingPunct="1"/>
            <a:r>
              <a:rPr lang="en-US">
                <a:latin typeface="Times" pitchFamily="-112" charset="0"/>
              </a:rPr>
              <a:t>The 6 to 7 million cones provide the eye's color sensitivity and they are much more concentrated in fovea</a:t>
            </a:r>
          </a:p>
        </p:txBody>
      </p:sp>
    </p:spTree>
    <p:extLst>
      <p:ext uri="{BB962C8B-B14F-4D97-AF65-F5344CB8AC3E}">
        <p14:creationId xmlns:p14="http://schemas.microsoft.com/office/powerpoint/2010/main" val="2131738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eaLnBrk="1" hangingPunct="1"/>
            <a:fld id="{22309355-551A-4166-8A96-302DB2B7B0E4}" type="slidenum">
              <a:rPr lang="en-US" smtClean="0">
                <a:latin typeface="Times New Roman" pitchFamily="18" charset="0"/>
              </a:rPr>
              <a:pPr eaLnBrk="1" hangingPunct="1"/>
              <a:t>9</a:t>
            </a:fld>
            <a:endParaRPr lang="en-US">
              <a:latin typeface="Times New Roman"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xfrm>
            <a:off x="974725" y="4560888"/>
            <a:ext cx="5365750" cy="4319587"/>
          </a:xfrm>
          <a:noFill/>
        </p:spPr>
        <p:txBody>
          <a:bodyPr/>
          <a:lstStyle/>
          <a:p>
            <a:pPr eaLnBrk="1" hangingPunct="1"/>
            <a:r>
              <a:rPr lang="en-US" dirty="0"/>
              <a:t>Rod</a:t>
            </a:r>
            <a:r>
              <a:rPr lang="en-US" baseline="0" dirty="0"/>
              <a:t> bipolar cells synapse on AII </a:t>
            </a:r>
            <a:r>
              <a:rPr lang="en-US" baseline="0" dirty="0" err="1"/>
              <a:t>amacrine</a:t>
            </a:r>
            <a:r>
              <a:rPr lang="en-US" baseline="0" dirty="0"/>
              <a:t> cells which synapse on to both the on and off ganglion cells (but with opposite effect).  Shown is an H1 horizontal cell the avoid S cones and connect to rods.  H2 horizontal cells connect to all three cone types, </a:t>
            </a:r>
            <a:r>
              <a:rPr lang="en-US" baseline="0"/>
              <a:t>especially strongly to S cones.</a:t>
            </a:r>
            <a:endParaRPr lang="en-US" dirty="0"/>
          </a:p>
          <a:p>
            <a:pPr eaLnBrk="1" hangingPunct="1"/>
            <a:endParaRPr lang="en-US" dirty="0"/>
          </a:p>
        </p:txBody>
      </p:sp>
    </p:spTree>
    <p:extLst>
      <p:ext uri="{BB962C8B-B14F-4D97-AF65-F5344CB8AC3E}">
        <p14:creationId xmlns:p14="http://schemas.microsoft.com/office/powerpoint/2010/main" val="4048328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5588897-ECF0-4BDB-B9C6-5869BEB8B01F}" type="slidenum">
              <a:rPr lang="en-US" smtClean="0"/>
              <a:pPr>
                <a:defRPr/>
              </a:pPr>
              <a:t>11</a:t>
            </a:fld>
            <a:endParaRPr lang="en-US"/>
          </a:p>
        </p:txBody>
      </p:sp>
    </p:spTree>
    <p:extLst>
      <p:ext uri="{BB962C8B-B14F-4D97-AF65-F5344CB8AC3E}">
        <p14:creationId xmlns:p14="http://schemas.microsoft.com/office/powerpoint/2010/main" val="990504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B42518-B9BB-D84E-B597-9320C1002207}" type="slidenum">
              <a:rPr lang="en-US"/>
              <a:pPr/>
              <a:t>15</a:t>
            </a:fld>
            <a:endParaRPr lang="en-US"/>
          </a:p>
        </p:txBody>
      </p:sp>
      <p:sp>
        <p:nvSpPr>
          <p:cNvPr id="819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1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the frontal eye field, parietal eye field, supplementary eye field, prefrontal eye field, and area 7m</a:t>
            </a:r>
          </a:p>
          <a:p>
            <a:r>
              <a:rPr lang="en-US"/>
              <a:t> In each of these regions: (1) there is neural activity closely related to eye movements; (2) electrical microstimulation produces or modifies eye movements; (3) surgical lesions or chemical inactivation impairs eye movements; (4) </a:t>
            </a:r>
          </a:p>
          <a:p>
            <a:endParaRPr lang="en-US"/>
          </a:p>
        </p:txBody>
      </p:sp>
    </p:spTree>
    <p:extLst>
      <p:ext uri="{BB962C8B-B14F-4D97-AF65-F5344CB8AC3E}">
        <p14:creationId xmlns:p14="http://schemas.microsoft.com/office/powerpoint/2010/main" val="317275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DD2F5-DBCC-2C49-A89B-8A7CA7132FB5}" type="slidenum">
              <a:rPr lang="en-US"/>
              <a:pPr/>
              <a:t>17</a:t>
            </a:fld>
            <a:endParaRPr lang="en-US"/>
          </a:p>
        </p:txBody>
      </p:sp>
      <p:sp>
        <p:nvSpPr>
          <p:cNvPr id="93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a:lnSpc>
                <a:spcPct val="80000"/>
              </a:lnSpc>
            </a:pPr>
            <a:r>
              <a:rPr lang="en-US" sz="1000"/>
              <a:t>   Motor Responses</a:t>
            </a:r>
          </a:p>
          <a:p>
            <a:pPr>
              <a:lnSpc>
                <a:spcPct val="80000"/>
              </a:lnSpc>
            </a:pPr>
            <a:r>
              <a:rPr lang="en-US" sz="1000"/>
              <a:t>    * Microstimulation produces conjugate, contralateral saccades</a:t>
            </a:r>
          </a:p>
          <a:p>
            <a:pPr>
              <a:lnSpc>
                <a:spcPct val="80000"/>
              </a:lnSpc>
            </a:pPr>
            <a:r>
              <a:rPr lang="en-US" sz="1000"/>
              <a:t>        -- Amplitude and direction of the saccade induced depends on the site of stimulation within superior colliculus</a:t>
            </a:r>
          </a:p>
          <a:p>
            <a:pPr>
              <a:lnSpc>
                <a:spcPct val="80000"/>
              </a:lnSpc>
            </a:pPr>
            <a:r>
              <a:rPr lang="en-US" sz="1000"/>
              <a:t>        -- Motor map - eye plus head</a:t>
            </a:r>
          </a:p>
          <a:p>
            <a:pPr>
              <a:lnSpc>
                <a:spcPct val="80000"/>
              </a:lnSpc>
            </a:pPr>
            <a:r>
              <a:rPr lang="en-US" sz="1000"/>
              <a:t>    * Chronic recording reveals movement fields</a:t>
            </a:r>
          </a:p>
          <a:p>
            <a:pPr>
              <a:lnSpc>
                <a:spcPct val="80000"/>
              </a:lnSpc>
            </a:pPr>
            <a:r>
              <a:rPr lang="en-US" sz="1000"/>
              <a:t>        --Neurons in intermediate and deep superior colliculus discharge maximally prior to saccades with particular amplitudes and directions.</a:t>
            </a:r>
          </a:p>
          <a:p>
            <a:pPr>
              <a:lnSpc>
                <a:spcPct val="80000"/>
              </a:lnSpc>
            </a:pPr>
            <a:r>
              <a:rPr lang="en-US" sz="1000"/>
              <a:t>               </a:t>
            </a:r>
          </a:p>
        </p:txBody>
      </p:sp>
    </p:spTree>
    <p:extLst>
      <p:ext uri="{BB962C8B-B14F-4D97-AF65-F5344CB8AC3E}">
        <p14:creationId xmlns:p14="http://schemas.microsoft.com/office/powerpoint/2010/main" val="3054102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9C48-F5AF-7B4C-86FB-A46A9D6763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06F9D5-F1CA-8C46-B757-537B8A7D98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6238D6-1A30-0C4F-958D-01DA33BF397A}"/>
              </a:ext>
            </a:extLst>
          </p:cNvPr>
          <p:cNvSpPr>
            <a:spLocks noGrp="1"/>
          </p:cNvSpPr>
          <p:nvPr>
            <p:ph type="dt" sz="half" idx="10"/>
          </p:nvPr>
        </p:nvSpPr>
        <p:spPr/>
        <p:txBody>
          <a:bodyPr/>
          <a:lstStyle/>
          <a:p>
            <a:fld id="{4544699D-B58F-5B4C-AA8C-8ED8071AEBC9}" type="datetimeFigureOut">
              <a:rPr lang="en-US" smtClean="0"/>
              <a:t>10/8/19</a:t>
            </a:fld>
            <a:endParaRPr lang="en-US"/>
          </a:p>
        </p:txBody>
      </p:sp>
      <p:sp>
        <p:nvSpPr>
          <p:cNvPr id="5" name="Footer Placeholder 4">
            <a:extLst>
              <a:ext uri="{FF2B5EF4-FFF2-40B4-BE49-F238E27FC236}">
                <a16:creationId xmlns:a16="http://schemas.microsoft.com/office/drawing/2014/main" id="{49B26F8D-9813-BD40-A534-B88E415A5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54B2C-2B7A-D841-A51B-D9397D7BEE34}"/>
              </a:ext>
            </a:extLst>
          </p:cNvPr>
          <p:cNvSpPr>
            <a:spLocks noGrp="1"/>
          </p:cNvSpPr>
          <p:nvPr>
            <p:ph type="sldNum" sz="quarter" idx="12"/>
          </p:nvPr>
        </p:nvSpPr>
        <p:spPr/>
        <p:txBody>
          <a:bodyPr/>
          <a:lstStyle/>
          <a:p>
            <a:fld id="{8B67D938-3DB0-3643-8401-63EEF12B4AFB}" type="slidenum">
              <a:rPr lang="en-US" smtClean="0"/>
              <a:t>‹#›</a:t>
            </a:fld>
            <a:endParaRPr lang="en-US"/>
          </a:p>
        </p:txBody>
      </p:sp>
    </p:spTree>
    <p:extLst>
      <p:ext uri="{BB962C8B-B14F-4D97-AF65-F5344CB8AC3E}">
        <p14:creationId xmlns:p14="http://schemas.microsoft.com/office/powerpoint/2010/main" val="1546286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7AB5-1FAA-0B4C-8B8E-D8B10419CF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4CEF-9B63-CD48-A7C8-F13CC211CD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2AAE7-6835-524C-9442-C420E0FBB970}"/>
              </a:ext>
            </a:extLst>
          </p:cNvPr>
          <p:cNvSpPr>
            <a:spLocks noGrp="1"/>
          </p:cNvSpPr>
          <p:nvPr>
            <p:ph type="dt" sz="half" idx="10"/>
          </p:nvPr>
        </p:nvSpPr>
        <p:spPr/>
        <p:txBody>
          <a:bodyPr/>
          <a:lstStyle/>
          <a:p>
            <a:fld id="{4544699D-B58F-5B4C-AA8C-8ED8071AEBC9}" type="datetimeFigureOut">
              <a:rPr lang="en-US" smtClean="0"/>
              <a:t>10/8/19</a:t>
            </a:fld>
            <a:endParaRPr lang="en-US"/>
          </a:p>
        </p:txBody>
      </p:sp>
      <p:sp>
        <p:nvSpPr>
          <p:cNvPr id="5" name="Footer Placeholder 4">
            <a:extLst>
              <a:ext uri="{FF2B5EF4-FFF2-40B4-BE49-F238E27FC236}">
                <a16:creationId xmlns:a16="http://schemas.microsoft.com/office/drawing/2014/main" id="{A3336B9F-23A7-D248-81D4-B4C35EAB1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ECC17-5404-E44A-9F41-1E15862AA0CC}"/>
              </a:ext>
            </a:extLst>
          </p:cNvPr>
          <p:cNvSpPr>
            <a:spLocks noGrp="1"/>
          </p:cNvSpPr>
          <p:nvPr>
            <p:ph type="sldNum" sz="quarter" idx="12"/>
          </p:nvPr>
        </p:nvSpPr>
        <p:spPr/>
        <p:txBody>
          <a:bodyPr/>
          <a:lstStyle/>
          <a:p>
            <a:fld id="{8B67D938-3DB0-3643-8401-63EEF12B4AFB}" type="slidenum">
              <a:rPr lang="en-US" smtClean="0"/>
              <a:t>‹#›</a:t>
            </a:fld>
            <a:endParaRPr lang="en-US"/>
          </a:p>
        </p:txBody>
      </p:sp>
    </p:spTree>
    <p:extLst>
      <p:ext uri="{BB962C8B-B14F-4D97-AF65-F5344CB8AC3E}">
        <p14:creationId xmlns:p14="http://schemas.microsoft.com/office/powerpoint/2010/main" val="3074798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CDCB10-718D-B14C-8B2D-C1F5D0BC25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162D5A-C709-E84B-959A-96E0FC2BC7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E4D83D-BFB7-9F47-B59D-76BF61D0B151}"/>
              </a:ext>
            </a:extLst>
          </p:cNvPr>
          <p:cNvSpPr>
            <a:spLocks noGrp="1"/>
          </p:cNvSpPr>
          <p:nvPr>
            <p:ph type="dt" sz="half" idx="10"/>
          </p:nvPr>
        </p:nvSpPr>
        <p:spPr/>
        <p:txBody>
          <a:bodyPr/>
          <a:lstStyle/>
          <a:p>
            <a:fld id="{4544699D-B58F-5B4C-AA8C-8ED8071AEBC9}" type="datetimeFigureOut">
              <a:rPr lang="en-US" smtClean="0"/>
              <a:t>10/8/19</a:t>
            </a:fld>
            <a:endParaRPr lang="en-US"/>
          </a:p>
        </p:txBody>
      </p:sp>
      <p:sp>
        <p:nvSpPr>
          <p:cNvPr id="5" name="Footer Placeholder 4">
            <a:extLst>
              <a:ext uri="{FF2B5EF4-FFF2-40B4-BE49-F238E27FC236}">
                <a16:creationId xmlns:a16="http://schemas.microsoft.com/office/drawing/2014/main" id="{DFC79C96-79A7-E346-8F96-23CC5DA5D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E4E56-7059-2D4F-9939-F274CB27418C}"/>
              </a:ext>
            </a:extLst>
          </p:cNvPr>
          <p:cNvSpPr>
            <a:spLocks noGrp="1"/>
          </p:cNvSpPr>
          <p:nvPr>
            <p:ph type="sldNum" sz="quarter" idx="12"/>
          </p:nvPr>
        </p:nvSpPr>
        <p:spPr/>
        <p:txBody>
          <a:bodyPr/>
          <a:lstStyle/>
          <a:p>
            <a:fld id="{8B67D938-3DB0-3643-8401-63EEF12B4AFB}" type="slidenum">
              <a:rPr lang="en-US" smtClean="0"/>
              <a:t>‹#›</a:t>
            </a:fld>
            <a:endParaRPr lang="en-US"/>
          </a:p>
        </p:txBody>
      </p:sp>
    </p:spTree>
    <p:extLst>
      <p:ext uri="{BB962C8B-B14F-4D97-AF65-F5344CB8AC3E}">
        <p14:creationId xmlns:p14="http://schemas.microsoft.com/office/powerpoint/2010/main" val="3692884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BAB541FF-EF2A-3A49-81D8-B284EB2D63E4}" type="datetimeFigureOut">
              <a:rPr lang="en-US"/>
              <a:pPr/>
              <a:t>10/8/19</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ea typeface="+mn-ea"/>
              </a:defRPr>
            </a:lvl1pPr>
          </a:lstStyle>
          <a:p>
            <a:pPr>
              <a:defRPr/>
            </a:pP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22188E6E-7521-1B49-AF11-DBA9B0233650}" type="slidenum">
              <a:rPr lang="en-US"/>
              <a:pPr/>
              <a:t>‹#›</a:t>
            </a:fld>
            <a:endParaRPr lang="en-US"/>
          </a:p>
        </p:txBody>
      </p:sp>
    </p:spTree>
    <p:extLst>
      <p:ext uri="{BB962C8B-B14F-4D97-AF65-F5344CB8AC3E}">
        <p14:creationId xmlns:p14="http://schemas.microsoft.com/office/powerpoint/2010/main" val="2303962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F865-B483-AD41-B1E0-9C63B29B50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D67735-7179-DD47-BE3A-27A2C4A20F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8B3147-DA1F-7F4F-AA69-6F5BF1684929}"/>
              </a:ext>
            </a:extLst>
          </p:cNvPr>
          <p:cNvSpPr>
            <a:spLocks noGrp="1"/>
          </p:cNvSpPr>
          <p:nvPr>
            <p:ph type="dt" sz="half" idx="10"/>
          </p:nvPr>
        </p:nvSpPr>
        <p:spPr/>
        <p:txBody>
          <a:bodyPr/>
          <a:lstStyle/>
          <a:p>
            <a:fld id="{4544699D-B58F-5B4C-AA8C-8ED8071AEBC9}" type="datetimeFigureOut">
              <a:rPr lang="en-US" smtClean="0"/>
              <a:t>10/8/19</a:t>
            </a:fld>
            <a:endParaRPr lang="en-US"/>
          </a:p>
        </p:txBody>
      </p:sp>
      <p:sp>
        <p:nvSpPr>
          <p:cNvPr id="5" name="Footer Placeholder 4">
            <a:extLst>
              <a:ext uri="{FF2B5EF4-FFF2-40B4-BE49-F238E27FC236}">
                <a16:creationId xmlns:a16="http://schemas.microsoft.com/office/drawing/2014/main" id="{E6430D8F-5111-714E-B900-94576F632E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65992-0EAC-1A4C-A688-A8E7A4B6F67D}"/>
              </a:ext>
            </a:extLst>
          </p:cNvPr>
          <p:cNvSpPr>
            <a:spLocks noGrp="1"/>
          </p:cNvSpPr>
          <p:nvPr>
            <p:ph type="sldNum" sz="quarter" idx="12"/>
          </p:nvPr>
        </p:nvSpPr>
        <p:spPr/>
        <p:txBody>
          <a:bodyPr/>
          <a:lstStyle/>
          <a:p>
            <a:fld id="{8B67D938-3DB0-3643-8401-63EEF12B4AFB}" type="slidenum">
              <a:rPr lang="en-US" smtClean="0"/>
              <a:t>‹#›</a:t>
            </a:fld>
            <a:endParaRPr lang="en-US"/>
          </a:p>
        </p:txBody>
      </p:sp>
    </p:spTree>
    <p:extLst>
      <p:ext uri="{BB962C8B-B14F-4D97-AF65-F5344CB8AC3E}">
        <p14:creationId xmlns:p14="http://schemas.microsoft.com/office/powerpoint/2010/main" val="4197223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2A0-09AF-B84F-A6AF-01A80C0075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55A786-3B63-9945-8098-F730A72EE2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EDA134-0E01-2A4D-9ECD-ACE3B26BF073}"/>
              </a:ext>
            </a:extLst>
          </p:cNvPr>
          <p:cNvSpPr>
            <a:spLocks noGrp="1"/>
          </p:cNvSpPr>
          <p:nvPr>
            <p:ph type="dt" sz="half" idx="10"/>
          </p:nvPr>
        </p:nvSpPr>
        <p:spPr/>
        <p:txBody>
          <a:bodyPr/>
          <a:lstStyle/>
          <a:p>
            <a:fld id="{4544699D-B58F-5B4C-AA8C-8ED8071AEBC9}" type="datetimeFigureOut">
              <a:rPr lang="en-US" smtClean="0"/>
              <a:t>10/8/19</a:t>
            </a:fld>
            <a:endParaRPr lang="en-US"/>
          </a:p>
        </p:txBody>
      </p:sp>
      <p:sp>
        <p:nvSpPr>
          <p:cNvPr id="5" name="Footer Placeholder 4">
            <a:extLst>
              <a:ext uri="{FF2B5EF4-FFF2-40B4-BE49-F238E27FC236}">
                <a16:creationId xmlns:a16="http://schemas.microsoft.com/office/drawing/2014/main" id="{FA3E23E5-9360-6A4F-9CA8-BCC20C398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1883E-D156-5344-AC8F-AAB8D7BAA8B4}"/>
              </a:ext>
            </a:extLst>
          </p:cNvPr>
          <p:cNvSpPr>
            <a:spLocks noGrp="1"/>
          </p:cNvSpPr>
          <p:nvPr>
            <p:ph type="sldNum" sz="quarter" idx="12"/>
          </p:nvPr>
        </p:nvSpPr>
        <p:spPr/>
        <p:txBody>
          <a:bodyPr/>
          <a:lstStyle/>
          <a:p>
            <a:fld id="{8B67D938-3DB0-3643-8401-63EEF12B4AFB}" type="slidenum">
              <a:rPr lang="en-US" smtClean="0"/>
              <a:t>‹#›</a:t>
            </a:fld>
            <a:endParaRPr lang="en-US"/>
          </a:p>
        </p:txBody>
      </p:sp>
    </p:spTree>
    <p:extLst>
      <p:ext uri="{BB962C8B-B14F-4D97-AF65-F5344CB8AC3E}">
        <p14:creationId xmlns:p14="http://schemas.microsoft.com/office/powerpoint/2010/main" val="390713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8DE32-847C-5246-8760-CD52D5694F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1D744E-03C1-B74A-AD66-5AADE3790E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E33EFA-CAAC-E54A-8AAB-3653FBE1C6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03FF76-71D7-C640-8F14-DCD6B209DB63}"/>
              </a:ext>
            </a:extLst>
          </p:cNvPr>
          <p:cNvSpPr>
            <a:spLocks noGrp="1"/>
          </p:cNvSpPr>
          <p:nvPr>
            <p:ph type="dt" sz="half" idx="10"/>
          </p:nvPr>
        </p:nvSpPr>
        <p:spPr/>
        <p:txBody>
          <a:bodyPr/>
          <a:lstStyle/>
          <a:p>
            <a:fld id="{4544699D-B58F-5B4C-AA8C-8ED8071AEBC9}" type="datetimeFigureOut">
              <a:rPr lang="en-US" smtClean="0"/>
              <a:t>10/8/19</a:t>
            </a:fld>
            <a:endParaRPr lang="en-US"/>
          </a:p>
        </p:txBody>
      </p:sp>
      <p:sp>
        <p:nvSpPr>
          <p:cNvPr id="6" name="Footer Placeholder 5">
            <a:extLst>
              <a:ext uri="{FF2B5EF4-FFF2-40B4-BE49-F238E27FC236}">
                <a16:creationId xmlns:a16="http://schemas.microsoft.com/office/drawing/2014/main" id="{2EAE0CEB-BE07-A646-BAF2-87733C0F74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9BDC5-9B36-6C42-83DA-7E9975987663}"/>
              </a:ext>
            </a:extLst>
          </p:cNvPr>
          <p:cNvSpPr>
            <a:spLocks noGrp="1"/>
          </p:cNvSpPr>
          <p:nvPr>
            <p:ph type="sldNum" sz="quarter" idx="12"/>
          </p:nvPr>
        </p:nvSpPr>
        <p:spPr/>
        <p:txBody>
          <a:bodyPr/>
          <a:lstStyle/>
          <a:p>
            <a:fld id="{8B67D938-3DB0-3643-8401-63EEF12B4AFB}" type="slidenum">
              <a:rPr lang="en-US" smtClean="0"/>
              <a:t>‹#›</a:t>
            </a:fld>
            <a:endParaRPr lang="en-US"/>
          </a:p>
        </p:txBody>
      </p:sp>
    </p:spTree>
    <p:extLst>
      <p:ext uri="{BB962C8B-B14F-4D97-AF65-F5344CB8AC3E}">
        <p14:creationId xmlns:p14="http://schemas.microsoft.com/office/powerpoint/2010/main" val="592557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C8DF-BE55-754D-B45E-397212897B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06F5C5-0753-7544-ACA5-B49B515EDB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BD5824-EF9D-6941-9CAD-673CB4371A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372E0E-0761-804D-B8AC-CEF959A73C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6ED039-BC26-C54E-8815-4CE790DDC3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E7155C-609F-7142-A649-FD5B0F329B0C}"/>
              </a:ext>
            </a:extLst>
          </p:cNvPr>
          <p:cNvSpPr>
            <a:spLocks noGrp="1"/>
          </p:cNvSpPr>
          <p:nvPr>
            <p:ph type="dt" sz="half" idx="10"/>
          </p:nvPr>
        </p:nvSpPr>
        <p:spPr/>
        <p:txBody>
          <a:bodyPr/>
          <a:lstStyle/>
          <a:p>
            <a:fld id="{4544699D-B58F-5B4C-AA8C-8ED8071AEBC9}" type="datetimeFigureOut">
              <a:rPr lang="en-US" smtClean="0"/>
              <a:t>10/8/19</a:t>
            </a:fld>
            <a:endParaRPr lang="en-US"/>
          </a:p>
        </p:txBody>
      </p:sp>
      <p:sp>
        <p:nvSpPr>
          <p:cNvPr id="8" name="Footer Placeholder 7">
            <a:extLst>
              <a:ext uri="{FF2B5EF4-FFF2-40B4-BE49-F238E27FC236}">
                <a16:creationId xmlns:a16="http://schemas.microsoft.com/office/drawing/2014/main" id="{61E4EAF8-BD25-C747-ABD0-F162D3C1A0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6C3E7A-B8B4-F144-95DF-6835D4356F51}"/>
              </a:ext>
            </a:extLst>
          </p:cNvPr>
          <p:cNvSpPr>
            <a:spLocks noGrp="1"/>
          </p:cNvSpPr>
          <p:nvPr>
            <p:ph type="sldNum" sz="quarter" idx="12"/>
          </p:nvPr>
        </p:nvSpPr>
        <p:spPr/>
        <p:txBody>
          <a:bodyPr/>
          <a:lstStyle/>
          <a:p>
            <a:fld id="{8B67D938-3DB0-3643-8401-63EEF12B4AFB}" type="slidenum">
              <a:rPr lang="en-US" smtClean="0"/>
              <a:t>‹#›</a:t>
            </a:fld>
            <a:endParaRPr lang="en-US"/>
          </a:p>
        </p:txBody>
      </p:sp>
    </p:spTree>
    <p:extLst>
      <p:ext uri="{BB962C8B-B14F-4D97-AF65-F5344CB8AC3E}">
        <p14:creationId xmlns:p14="http://schemas.microsoft.com/office/powerpoint/2010/main" val="176300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F6AE-87E4-7A47-98EC-8D51BFC4DA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591486-AA29-2941-8CD1-55B9C80533ED}"/>
              </a:ext>
            </a:extLst>
          </p:cNvPr>
          <p:cNvSpPr>
            <a:spLocks noGrp="1"/>
          </p:cNvSpPr>
          <p:nvPr>
            <p:ph type="dt" sz="half" idx="10"/>
          </p:nvPr>
        </p:nvSpPr>
        <p:spPr/>
        <p:txBody>
          <a:bodyPr/>
          <a:lstStyle/>
          <a:p>
            <a:fld id="{4544699D-B58F-5B4C-AA8C-8ED8071AEBC9}" type="datetimeFigureOut">
              <a:rPr lang="en-US" smtClean="0"/>
              <a:t>10/8/19</a:t>
            </a:fld>
            <a:endParaRPr lang="en-US"/>
          </a:p>
        </p:txBody>
      </p:sp>
      <p:sp>
        <p:nvSpPr>
          <p:cNvPr id="4" name="Footer Placeholder 3">
            <a:extLst>
              <a:ext uri="{FF2B5EF4-FFF2-40B4-BE49-F238E27FC236}">
                <a16:creationId xmlns:a16="http://schemas.microsoft.com/office/drawing/2014/main" id="{24A4BF45-339C-484B-9F42-7BD0DC27C2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8753C0-1593-7D43-859F-2DDBCCAE9D3B}"/>
              </a:ext>
            </a:extLst>
          </p:cNvPr>
          <p:cNvSpPr>
            <a:spLocks noGrp="1"/>
          </p:cNvSpPr>
          <p:nvPr>
            <p:ph type="sldNum" sz="quarter" idx="12"/>
          </p:nvPr>
        </p:nvSpPr>
        <p:spPr/>
        <p:txBody>
          <a:bodyPr/>
          <a:lstStyle/>
          <a:p>
            <a:fld id="{8B67D938-3DB0-3643-8401-63EEF12B4AFB}" type="slidenum">
              <a:rPr lang="en-US" smtClean="0"/>
              <a:t>‹#›</a:t>
            </a:fld>
            <a:endParaRPr lang="en-US"/>
          </a:p>
        </p:txBody>
      </p:sp>
    </p:spTree>
    <p:extLst>
      <p:ext uri="{BB962C8B-B14F-4D97-AF65-F5344CB8AC3E}">
        <p14:creationId xmlns:p14="http://schemas.microsoft.com/office/powerpoint/2010/main" val="3365366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AEBFD3-102A-3841-A3E3-D48F00ACF381}"/>
              </a:ext>
            </a:extLst>
          </p:cNvPr>
          <p:cNvSpPr>
            <a:spLocks noGrp="1"/>
          </p:cNvSpPr>
          <p:nvPr>
            <p:ph type="dt" sz="half" idx="10"/>
          </p:nvPr>
        </p:nvSpPr>
        <p:spPr/>
        <p:txBody>
          <a:bodyPr/>
          <a:lstStyle/>
          <a:p>
            <a:fld id="{4544699D-B58F-5B4C-AA8C-8ED8071AEBC9}" type="datetimeFigureOut">
              <a:rPr lang="en-US" smtClean="0"/>
              <a:t>10/8/19</a:t>
            </a:fld>
            <a:endParaRPr lang="en-US"/>
          </a:p>
        </p:txBody>
      </p:sp>
      <p:sp>
        <p:nvSpPr>
          <p:cNvPr id="3" name="Footer Placeholder 2">
            <a:extLst>
              <a:ext uri="{FF2B5EF4-FFF2-40B4-BE49-F238E27FC236}">
                <a16:creationId xmlns:a16="http://schemas.microsoft.com/office/drawing/2014/main" id="{9D089281-AF00-BC46-A846-0506B43A24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5AF49-5A4A-8E4D-A8E5-069667E7993E}"/>
              </a:ext>
            </a:extLst>
          </p:cNvPr>
          <p:cNvSpPr>
            <a:spLocks noGrp="1"/>
          </p:cNvSpPr>
          <p:nvPr>
            <p:ph type="sldNum" sz="quarter" idx="12"/>
          </p:nvPr>
        </p:nvSpPr>
        <p:spPr/>
        <p:txBody>
          <a:bodyPr/>
          <a:lstStyle/>
          <a:p>
            <a:fld id="{8B67D938-3DB0-3643-8401-63EEF12B4AFB}" type="slidenum">
              <a:rPr lang="en-US" smtClean="0"/>
              <a:t>‹#›</a:t>
            </a:fld>
            <a:endParaRPr lang="en-US"/>
          </a:p>
        </p:txBody>
      </p:sp>
    </p:spTree>
    <p:extLst>
      <p:ext uri="{BB962C8B-B14F-4D97-AF65-F5344CB8AC3E}">
        <p14:creationId xmlns:p14="http://schemas.microsoft.com/office/powerpoint/2010/main" val="3298199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A03F-3AEE-FD45-89F9-0365495911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A6191-C828-1849-8A67-3B02775EC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3E0715-7374-B742-AD9C-928B151E4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59997E-FEAF-644A-B0C4-0F1634D590D6}"/>
              </a:ext>
            </a:extLst>
          </p:cNvPr>
          <p:cNvSpPr>
            <a:spLocks noGrp="1"/>
          </p:cNvSpPr>
          <p:nvPr>
            <p:ph type="dt" sz="half" idx="10"/>
          </p:nvPr>
        </p:nvSpPr>
        <p:spPr/>
        <p:txBody>
          <a:bodyPr/>
          <a:lstStyle/>
          <a:p>
            <a:fld id="{4544699D-B58F-5B4C-AA8C-8ED8071AEBC9}" type="datetimeFigureOut">
              <a:rPr lang="en-US" smtClean="0"/>
              <a:t>10/8/19</a:t>
            </a:fld>
            <a:endParaRPr lang="en-US"/>
          </a:p>
        </p:txBody>
      </p:sp>
      <p:sp>
        <p:nvSpPr>
          <p:cNvPr id="6" name="Footer Placeholder 5">
            <a:extLst>
              <a:ext uri="{FF2B5EF4-FFF2-40B4-BE49-F238E27FC236}">
                <a16:creationId xmlns:a16="http://schemas.microsoft.com/office/drawing/2014/main" id="{DF62353C-354D-5546-9277-F38288600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60BE0-5B23-FA4C-B015-66C93E485CC5}"/>
              </a:ext>
            </a:extLst>
          </p:cNvPr>
          <p:cNvSpPr>
            <a:spLocks noGrp="1"/>
          </p:cNvSpPr>
          <p:nvPr>
            <p:ph type="sldNum" sz="quarter" idx="12"/>
          </p:nvPr>
        </p:nvSpPr>
        <p:spPr/>
        <p:txBody>
          <a:bodyPr/>
          <a:lstStyle/>
          <a:p>
            <a:fld id="{8B67D938-3DB0-3643-8401-63EEF12B4AFB}" type="slidenum">
              <a:rPr lang="en-US" smtClean="0"/>
              <a:t>‹#›</a:t>
            </a:fld>
            <a:endParaRPr lang="en-US"/>
          </a:p>
        </p:txBody>
      </p:sp>
    </p:spTree>
    <p:extLst>
      <p:ext uri="{BB962C8B-B14F-4D97-AF65-F5344CB8AC3E}">
        <p14:creationId xmlns:p14="http://schemas.microsoft.com/office/powerpoint/2010/main" val="1865169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73CC-3F56-964C-89DF-0FCC83708A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EED308-5069-EB4B-8C13-9F79256289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EAE27B-686E-5841-B3E3-DF60827FC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33A46E-85CF-2E4A-A4FC-4836E598448A}"/>
              </a:ext>
            </a:extLst>
          </p:cNvPr>
          <p:cNvSpPr>
            <a:spLocks noGrp="1"/>
          </p:cNvSpPr>
          <p:nvPr>
            <p:ph type="dt" sz="half" idx="10"/>
          </p:nvPr>
        </p:nvSpPr>
        <p:spPr/>
        <p:txBody>
          <a:bodyPr/>
          <a:lstStyle/>
          <a:p>
            <a:fld id="{4544699D-B58F-5B4C-AA8C-8ED8071AEBC9}" type="datetimeFigureOut">
              <a:rPr lang="en-US" smtClean="0"/>
              <a:t>10/8/19</a:t>
            </a:fld>
            <a:endParaRPr lang="en-US"/>
          </a:p>
        </p:txBody>
      </p:sp>
      <p:sp>
        <p:nvSpPr>
          <p:cNvPr id="6" name="Footer Placeholder 5">
            <a:extLst>
              <a:ext uri="{FF2B5EF4-FFF2-40B4-BE49-F238E27FC236}">
                <a16:creationId xmlns:a16="http://schemas.microsoft.com/office/drawing/2014/main" id="{72FA0C54-5F67-D34C-8336-259AFACA0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293BE8-CD9F-284D-8EF4-60D9B3F15493}"/>
              </a:ext>
            </a:extLst>
          </p:cNvPr>
          <p:cNvSpPr>
            <a:spLocks noGrp="1"/>
          </p:cNvSpPr>
          <p:nvPr>
            <p:ph type="sldNum" sz="quarter" idx="12"/>
          </p:nvPr>
        </p:nvSpPr>
        <p:spPr/>
        <p:txBody>
          <a:bodyPr/>
          <a:lstStyle/>
          <a:p>
            <a:fld id="{8B67D938-3DB0-3643-8401-63EEF12B4AFB}" type="slidenum">
              <a:rPr lang="en-US" smtClean="0"/>
              <a:t>‹#›</a:t>
            </a:fld>
            <a:endParaRPr lang="en-US"/>
          </a:p>
        </p:txBody>
      </p:sp>
    </p:spTree>
    <p:extLst>
      <p:ext uri="{BB962C8B-B14F-4D97-AF65-F5344CB8AC3E}">
        <p14:creationId xmlns:p14="http://schemas.microsoft.com/office/powerpoint/2010/main" val="964759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3139BB-263D-D24E-921F-0290C6D024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81B880-00FD-AC44-8F48-E0700C1528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F837CE-0F35-A049-97BC-5E1728724F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44699D-B58F-5B4C-AA8C-8ED8071AEBC9}" type="datetimeFigureOut">
              <a:rPr lang="en-US" smtClean="0"/>
              <a:t>10/8/19</a:t>
            </a:fld>
            <a:endParaRPr lang="en-US"/>
          </a:p>
        </p:txBody>
      </p:sp>
      <p:sp>
        <p:nvSpPr>
          <p:cNvPr id="5" name="Footer Placeholder 4">
            <a:extLst>
              <a:ext uri="{FF2B5EF4-FFF2-40B4-BE49-F238E27FC236}">
                <a16:creationId xmlns:a16="http://schemas.microsoft.com/office/drawing/2014/main" id="{2FB03C7F-EBE7-7046-8225-DFAE0C5323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59CE92-7201-5746-BC11-23617938E1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67D938-3DB0-3643-8401-63EEF12B4AFB}" type="slidenum">
              <a:rPr lang="en-US" smtClean="0"/>
              <a:t>‹#›</a:t>
            </a:fld>
            <a:endParaRPr lang="en-US"/>
          </a:p>
        </p:txBody>
      </p:sp>
    </p:spTree>
    <p:extLst>
      <p:ext uri="{BB962C8B-B14F-4D97-AF65-F5344CB8AC3E}">
        <p14:creationId xmlns:p14="http://schemas.microsoft.com/office/powerpoint/2010/main" val="1583129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3.mp4"/><Relationship Id="rId7" Type="http://schemas.openxmlformats.org/officeDocument/2006/relationships/image" Target="../media/image2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png"/><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A9FDB-260A-564F-80D4-B7432114B828}"/>
              </a:ext>
            </a:extLst>
          </p:cNvPr>
          <p:cNvSpPr>
            <a:spLocks noGrp="1"/>
          </p:cNvSpPr>
          <p:nvPr>
            <p:ph type="title"/>
          </p:nvPr>
        </p:nvSpPr>
        <p:spPr/>
        <p:txBody>
          <a:bodyPr/>
          <a:lstStyle/>
          <a:p>
            <a:pPr algn="ctr"/>
            <a:r>
              <a:rPr lang="en-US" dirty="0"/>
              <a:t>Eye-movements</a:t>
            </a:r>
          </a:p>
        </p:txBody>
      </p:sp>
      <p:sp>
        <p:nvSpPr>
          <p:cNvPr id="3" name="Content Placeholder 2">
            <a:extLst>
              <a:ext uri="{FF2B5EF4-FFF2-40B4-BE49-F238E27FC236}">
                <a16:creationId xmlns:a16="http://schemas.microsoft.com/office/drawing/2014/main" id="{8F90788E-C0E7-2B4E-B76C-8FEF3D4EDBCE}"/>
              </a:ext>
            </a:extLst>
          </p:cNvPr>
          <p:cNvSpPr>
            <a:spLocks noGrp="1"/>
          </p:cNvSpPr>
          <p:nvPr>
            <p:ph idx="1"/>
          </p:nvPr>
        </p:nvSpPr>
        <p:spPr/>
        <p:txBody>
          <a:bodyPr/>
          <a:lstStyle/>
          <a:p>
            <a:endParaRPr lang="en-US"/>
          </a:p>
        </p:txBody>
      </p:sp>
      <p:pic>
        <p:nvPicPr>
          <p:cNvPr id="4" name="Picture 17" descr="scanpath_princesst">
            <a:extLst>
              <a:ext uri="{FF2B5EF4-FFF2-40B4-BE49-F238E27FC236}">
                <a16:creationId xmlns:a16="http://schemas.microsoft.com/office/drawing/2014/main" id="{DCCCF53F-223A-614D-9489-F44E031709A3}"/>
              </a:ext>
            </a:extLst>
          </p:cNvPr>
          <p:cNvPicPr>
            <a:picLocks noChangeAspect="1" noChangeArrowheads="1"/>
          </p:cNvPicPr>
          <p:nvPr/>
        </p:nvPicPr>
        <p:blipFill>
          <a:blip r:embed="rId2"/>
          <a:srcRect l="6841" r="6108"/>
          <a:stretch>
            <a:fillRect/>
          </a:stretch>
        </p:blipFill>
        <p:spPr bwMode="auto">
          <a:xfrm>
            <a:off x="3924300" y="2129631"/>
            <a:ext cx="4343400" cy="3743325"/>
          </a:xfrm>
          <a:prstGeom prst="rect">
            <a:avLst/>
          </a:prstGeom>
          <a:noFill/>
          <a:ln w="9525">
            <a:noFill/>
            <a:miter lim="800000"/>
            <a:headEnd/>
            <a:tailEnd/>
          </a:ln>
        </p:spPr>
      </p:pic>
    </p:spTree>
    <p:extLst>
      <p:ext uri="{BB962C8B-B14F-4D97-AF65-F5344CB8AC3E}">
        <p14:creationId xmlns:p14="http://schemas.microsoft.com/office/powerpoint/2010/main" val="1440903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CCC0-7D63-E34E-A203-E3C630C1133E}"/>
              </a:ext>
            </a:extLst>
          </p:cNvPr>
          <p:cNvSpPr>
            <a:spLocks noGrp="1"/>
          </p:cNvSpPr>
          <p:nvPr>
            <p:ph type="title"/>
          </p:nvPr>
        </p:nvSpPr>
        <p:spPr/>
        <p:txBody>
          <a:bodyPr/>
          <a:lstStyle/>
          <a:p>
            <a:pPr algn="ctr"/>
            <a:r>
              <a:rPr lang="en-US" dirty="0"/>
              <a:t>The Retinal Image: Consequences for Eye-movements</a:t>
            </a:r>
          </a:p>
        </p:txBody>
      </p:sp>
      <p:pic>
        <p:nvPicPr>
          <p:cNvPr id="4" name="Picture 3">
            <a:extLst>
              <a:ext uri="{FF2B5EF4-FFF2-40B4-BE49-F238E27FC236}">
                <a16:creationId xmlns:a16="http://schemas.microsoft.com/office/drawing/2014/main" id="{0B2F3423-58D0-4544-8D97-98931BF48A18}"/>
              </a:ext>
            </a:extLst>
          </p:cNvPr>
          <p:cNvPicPr>
            <a:picLocks noChangeAspect="1"/>
          </p:cNvPicPr>
          <p:nvPr/>
        </p:nvPicPr>
        <p:blipFill>
          <a:blip r:embed="rId2"/>
          <a:stretch>
            <a:fillRect/>
          </a:stretch>
        </p:blipFill>
        <p:spPr>
          <a:xfrm>
            <a:off x="3022600" y="2509736"/>
            <a:ext cx="6146800" cy="2044700"/>
          </a:xfrm>
          <a:prstGeom prst="rect">
            <a:avLst/>
          </a:prstGeom>
        </p:spPr>
      </p:pic>
      <p:sp>
        <p:nvSpPr>
          <p:cNvPr id="5" name="Frame 4">
            <a:extLst>
              <a:ext uri="{FF2B5EF4-FFF2-40B4-BE49-F238E27FC236}">
                <a16:creationId xmlns:a16="http://schemas.microsoft.com/office/drawing/2014/main" id="{7E91B1D6-2422-5F4D-AE34-5808C2F595EE}"/>
              </a:ext>
            </a:extLst>
          </p:cNvPr>
          <p:cNvSpPr/>
          <p:nvPr/>
        </p:nvSpPr>
        <p:spPr>
          <a:xfrm>
            <a:off x="4339347" y="3429000"/>
            <a:ext cx="2052536" cy="119650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71809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71801" y="171198"/>
            <a:ext cx="6108403" cy="461665"/>
          </a:xfrm>
          <a:prstGeom prst="rect">
            <a:avLst/>
          </a:prstGeom>
          <a:noFill/>
        </p:spPr>
        <p:txBody>
          <a:bodyPr wrap="none" rtlCol="0">
            <a:spAutoFit/>
          </a:bodyPr>
          <a:lstStyle/>
          <a:p>
            <a:r>
              <a:rPr lang="en-US" sz="2400" b="1" dirty="0"/>
              <a:t>Retinal Model of Detection and Discrimination</a:t>
            </a:r>
          </a:p>
        </p:txBody>
      </p:sp>
      <p:pic>
        <p:nvPicPr>
          <p:cNvPr id="4" name="Picture 81" descr="C:\Users\bill2\Documents\Projects\Masking Model\Final\Fig3-SampleFunction.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1" y="1219201"/>
            <a:ext cx="7457393" cy="4447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530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73A222-BF7B-0245-8BB1-16311FCE394F}"/>
              </a:ext>
            </a:extLst>
          </p:cNvPr>
          <p:cNvPicPr>
            <a:picLocks noChangeAspect="1"/>
          </p:cNvPicPr>
          <p:nvPr/>
        </p:nvPicPr>
        <p:blipFill>
          <a:blip r:embed="rId2"/>
          <a:stretch>
            <a:fillRect/>
          </a:stretch>
        </p:blipFill>
        <p:spPr>
          <a:xfrm>
            <a:off x="0" y="820853"/>
            <a:ext cx="12192000" cy="5216293"/>
          </a:xfrm>
          <a:prstGeom prst="rect">
            <a:avLst/>
          </a:prstGeom>
        </p:spPr>
      </p:pic>
    </p:spTree>
    <p:extLst>
      <p:ext uri="{BB962C8B-B14F-4D97-AF65-F5344CB8AC3E}">
        <p14:creationId xmlns:p14="http://schemas.microsoft.com/office/powerpoint/2010/main" val="3021792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BeeOnFlowers">
            <a:hlinkClick r:id="" action="ppaction://media"/>
            <a:extLst>
              <a:ext uri="{FF2B5EF4-FFF2-40B4-BE49-F238E27FC236}">
                <a16:creationId xmlns:a16="http://schemas.microsoft.com/office/drawing/2014/main" id="{5A96BB66-C627-074B-B85A-FD96426521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7649" y="1635834"/>
            <a:ext cx="8128000" cy="3860800"/>
          </a:xfrm>
          <a:prstGeom prst="rect">
            <a:avLst/>
          </a:prstGeom>
        </p:spPr>
      </p:pic>
    </p:spTree>
    <p:extLst>
      <p:ext uri="{BB962C8B-B14F-4D97-AF65-F5344CB8AC3E}">
        <p14:creationId xmlns:p14="http://schemas.microsoft.com/office/powerpoint/2010/main" val="177070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CCC0-7D63-E34E-A203-E3C630C1133E}"/>
              </a:ext>
            </a:extLst>
          </p:cNvPr>
          <p:cNvSpPr>
            <a:spLocks noGrp="1"/>
          </p:cNvSpPr>
          <p:nvPr>
            <p:ph type="title"/>
          </p:nvPr>
        </p:nvSpPr>
        <p:spPr/>
        <p:txBody>
          <a:bodyPr/>
          <a:lstStyle/>
          <a:p>
            <a:pPr algn="ctr"/>
            <a:r>
              <a:rPr lang="en-US" dirty="0"/>
              <a:t>Eye movements select locations that are internally (perceptually encoded)</a:t>
            </a:r>
          </a:p>
        </p:txBody>
      </p:sp>
      <p:pic>
        <p:nvPicPr>
          <p:cNvPr id="4" name="Picture 3">
            <a:extLst>
              <a:ext uri="{FF2B5EF4-FFF2-40B4-BE49-F238E27FC236}">
                <a16:creationId xmlns:a16="http://schemas.microsoft.com/office/drawing/2014/main" id="{0B2F3423-58D0-4544-8D97-98931BF48A18}"/>
              </a:ext>
            </a:extLst>
          </p:cNvPr>
          <p:cNvPicPr>
            <a:picLocks noChangeAspect="1"/>
          </p:cNvPicPr>
          <p:nvPr/>
        </p:nvPicPr>
        <p:blipFill>
          <a:blip r:embed="rId2"/>
          <a:stretch>
            <a:fillRect/>
          </a:stretch>
        </p:blipFill>
        <p:spPr>
          <a:xfrm>
            <a:off x="3022600" y="2509736"/>
            <a:ext cx="6146800" cy="2044700"/>
          </a:xfrm>
          <a:prstGeom prst="rect">
            <a:avLst/>
          </a:prstGeom>
        </p:spPr>
      </p:pic>
      <p:sp>
        <p:nvSpPr>
          <p:cNvPr id="5" name="Frame 4">
            <a:extLst>
              <a:ext uri="{FF2B5EF4-FFF2-40B4-BE49-F238E27FC236}">
                <a16:creationId xmlns:a16="http://schemas.microsoft.com/office/drawing/2014/main" id="{7E91B1D6-2422-5F4D-AE34-5808C2F595EE}"/>
              </a:ext>
            </a:extLst>
          </p:cNvPr>
          <p:cNvSpPr/>
          <p:nvPr/>
        </p:nvSpPr>
        <p:spPr>
          <a:xfrm>
            <a:off x="5904689" y="3429000"/>
            <a:ext cx="1799617" cy="119650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7593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0-05 at 3.14.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300" y="850900"/>
            <a:ext cx="8441089" cy="5702300"/>
          </a:xfrm>
          <a:prstGeom prst="rect">
            <a:avLst/>
          </a:prstGeom>
        </p:spPr>
      </p:pic>
      <p:sp>
        <p:nvSpPr>
          <p:cNvPr id="80899" name="Rectangle 3"/>
          <p:cNvSpPr>
            <a:spLocks noGrp="1" noChangeArrowheads="1"/>
          </p:cNvSpPr>
          <p:nvPr>
            <p:ph type="title" idx="4294967295"/>
          </p:nvPr>
        </p:nvSpPr>
        <p:spPr>
          <a:xfrm>
            <a:off x="3124200" y="304800"/>
            <a:ext cx="5410200" cy="685800"/>
          </a:xfrm>
        </p:spPr>
        <p:txBody>
          <a:bodyPr/>
          <a:lstStyle/>
          <a:p>
            <a:r>
              <a:rPr lang="en-US" sz="2800">
                <a:solidFill>
                  <a:schemeClr val="accent2"/>
                </a:solidFill>
                <a:latin typeface="Trebuchet MS" pitchFamily="-112" charset="0"/>
              </a:rPr>
              <a:t>Brain Circuitry for Saccades</a:t>
            </a:r>
            <a:endParaRPr lang="en-US"/>
          </a:p>
        </p:txBody>
      </p:sp>
      <p:sp>
        <p:nvSpPr>
          <p:cNvPr id="80900" name="Text Box 4"/>
          <p:cNvSpPr txBox="1">
            <a:spLocks noChangeArrowheads="1"/>
          </p:cNvSpPr>
          <p:nvPr/>
        </p:nvSpPr>
        <p:spPr bwMode="auto">
          <a:xfrm>
            <a:off x="6781801" y="5867400"/>
            <a:ext cx="1929695" cy="369332"/>
          </a:xfrm>
          <a:prstGeom prst="rect">
            <a:avLst/>
          </a:prstGeom>
          <a:noFill/>
          <a:ln w="9525">
            <a:noFill/>
            <a:miter lim="800000"/>
            <a:headEnd/>
            <a:tailEnd/>
          </a:ln>
          <a:effectLst/>
        </p:spPr>
        <p:txBody>
          <a:bodyPr wrap="none">
            <a:prstTxWarp prst="textNoShape">
              <a:avLst/>
            </a:prstTxWarp>
            <a:spAutoFit/>
          </a:bodyPr>
          <a:lstStyle/>
          <a:p>
            <a:r>
              <a:rPr lang="en-US"/>
              <a:t>Oculomotor nuclei</a:t>
            </a:r>
            <a:endParaRPr lang="en-US" b="1">
              <a:solidFill>
                <a:schemeClr val="accent2"/>
              </a:solidFill>
              <a:latin typeface="Comic Sans MS" pitchFamily="-112" charset="0"/>
            </a:endParaRPr>
          </a:p>
        </p:txBody>
      </p:sp>
      <p:sp>
        <p:nvSpPr>
          <p:cNvPr id="80902" name="Text Box 6"/>
          <p:cNvSpPr txBox="1">
            <a:spLocks noChangeArrowheads="1"/>
          </p:cNvSpPr>
          <p:nvPr/>
        </p:nvSpPr>
        <p:spPr bwMode="auto">
          <a:xfrm>
            <a:off x="2438401" y="4876800"/>
            <a:ext cx="1389035" cy="369332"/>
          </a:xfrm>
          <a:prstGeom prst="rect">
            <a:avLst/>
          </a:prstGeom>
          <a:noFill/>
          <a:ln w="9525">
            <a:noFill/>
            <a:miter lim="800000"/>
            <a:headEnd/>
            <a:tailEnd/>
          </a:ln>
          <a:effectLst/>
        </p:spPr>
        <p:txBody>
          <a:bodyPr wrap="none">
            <a:prstTxWarp prst="textNoShape">
              <a:avLst/>
            </a:prstTxWarp>
            <a:spAutoFit/>
          </a:bodyPr>
          <a:lstStyle/>
          <a:p>
            <a:r>
              <a:rPr lang="en-US" dirty="0"/>
              <a:t>Basal ganglia</a:t>
            </a:r>
            <a:endParaRPr lang="en-US" b="1" dirty="0">
              <a:solidFill>
                <a:schemeClr val="accent2"/>
              </a:solidFill>
              <a:latin typeface="Comic Sans MS" pitchFamily="-112" charset="0"/>
            </a:endParaRPr>
          </a:p>
        </p:txBody>
      </p:sp>
      <p:sp>
        <p:nvSpPr>
          <p:cNvPr id="80903" name="Text Box 7"/>
          <p:cNvSpPr txBox="1">
            <a:spLocks noChangeArrowheads="1"/>
          </p:cNvSpPr>
          <p:nvPr/>
        </p:nvSpPr>
        <p:spPr bwMode="auto">
          <a:xfrm>
            <a:off x="8229600" y="457200"/>
            <a:ext cx="2286000" cy="1471172"/>
          </a:xfrm>
          <a:prstGeom prst="rect">
            <a:avLst/>
          </a:prstGeom>
          <a:noFill/>
          <a:ln w="9525">
            <a:noFill/>
            <a:miter lim="800000"/>
            <a:headEnd/>
            <a:tailEnd/>
          </a:ln>
          <a:effectLst/>
        </p:spPr>
        <p:txBody>
          <a:bodyPr>
            <a:prstTxWarp prst="textNoShape">
              <a:avLst/>
            </a:prstTxWarp>
            <a:spAutoFit/>
          </a:bodyPr>
          <a:lstStyle/>
          <a:p>
            <a:pPr eaLnBrk="1" hangingPunct="1">
              <a:spcBef>
                <a:spcPct val="30000"/>
              </a:spcBef>
            </a:pPr>
            <a:r>
              <a:rPr lang="en-US" sz="1600">
                <a:solidFill>
                  <a:srgbClr val="BC0D04"/>
                </a:solidFill>
              </a:rPr>
              <a:t>1. Neural activity related to saccade</a:t>
            </a:r>
          </a:p>
          <a:p>
            <a:pPr eaLnBrk="1" hangingPunct="1">
              <a:spcBef>
                <a:spcPct val="30000"/>
              </a:spcBef>
            </a:pPr>
            <a:r>
              <a:rPr lang="en-US" sz="1600">
                <a:solidFill>
                  <a:srgbClr val="BC0D04"/>
                </a:solidFill>
              </a:rPr>
              <a:t>2. Microstimulation generates saccade</a:t>
            </a:r>
          </a:p>
          <a:p>
            <a:pPr eaLnBrk="1" hangingPunct="1">
              <a:spcBef>
                <a:spcPct val="30000"/>
              </a:spcBef>
            </a:pPr>
            <a:r>
              <a:rPr lang="en-US" sz="1600">
                <a:solidFill>
                  <a:srgbClr val="BC0D04"/>
                </a:solidFill>
              </a:rPr>
              <a:t>3. Lesions impair saccade</a:t>
            </a:r>
            <a:endParaRPr lang="en-US" sz="1200">
              <a:latin typeface="Times" pitchFamily="-112" charset="0"/>
            </a:endParaRPr>
          </a:p>
        </p:txBody>
      </p:sp>
      <p:sp>
        <p:nvSpPr>
          <p:cNvPr id="80904" name="Oval 8"/>
          <p:cNvSpPr>
            <a:spLocks noChangeArrowheads="1"/>
          </p:cNvSpPr>
          <p:nvPr/>
        </p:nvSpPr>
        <p:spPr bwMode="auto">
          <a:xfrm>
            <a:off x="4038600" y="2743200"/>
            <a:ext cx="533400" cy="533400"/>
          </a:xfrm>
          <a:prstGeom prst="ellipse">
            <a:avLst/>
          </a:prstGeom>
          <a:solidFill>
            <a:schemeClr val="bg2"/>
          </a:solidFill>
          <a:ln w="9525">
            <a:noFill/>
            <a:round/>
            <a:headEnd/>
            <a:tailEnd/>
          </a:ln>
          <a:effectLst/>
        </p:spPr>
        <p:txBody>
          <a:bodyPr wrap="none" anchor="ctr">
            <a:prstTxWarp prst="textNoShape">
              <a:avLst/>
            </a:prstTxWarp>
          </a:bodyPr>
          <a:lstStyle/>
          <a:p>
            <a:endParaRPr lang="en-US"/>
          </a:p>
        </p:txBody>
      </p:sp>
      <p:sp>
        <p:nvSpPr>
          <p:cNvPr id="80905" name="Text Box 9"/>
          <p:cNvSpPr txBox="1">
            <a:spLocks noChangeArrowheads="1"/>
          </p:cNvSpPr>
          <p:nvPr/>
        </p:nvSpPr>
        <p:spPr bwMode="auto">
          <a:xfrm>
            <a:off x="2971801" y="3352801"/>
            <a:ext cx="1957587" cy="584775"/>
          </a:xfrm>
          <a:prstGeom prst="rect">
            <a:avLst/>
          </a:prstGeom>
          <a:noFill/>
          <a:ln w="9525">
            <a:noFill/>
            <a:miter lim="800000"/>
            <a:headEnd/>
            <a:tailEnd/>
          </a:ln>
          <a:effectLst/>
        </p:spPr>
        <p:txBody>
          <a:bodyPr wrap="none">
            <a:prstTxWarp prst="textNoShape">
              <a:avLst/>
            </a:prstTxWarp>
            <a:spAutoFit/>
          </a:bodyPr>
          <a:lstStyle/>
          <a:p>
            <a:r>
              <a:rPr lang="en-US" sz="1600" dirty="0" err="1"/>
              <a:t>Dorso</a:t>
            </a:r>
            <a:r>
              <a:rPr lang="en-US" sz="1600" dirty="0"/>
              <a:t>-lateral </a:t>
            </a:r>
          </a:p>
          <a:p>
            <a:r>
              <a:rPr lang="en-US" sz="1600" dirty="0"/>
              <a:t>pre-frontal (memory)</a:t>
            </a:r>
            <a:endParaRPr lang="en-US" b="1" dirty="0">
              <a:solidFill>
                <a:schemeClr val="accent2"/>
              </a:solidFill>
              <a:latin typeface="Comic Sans MS" pitchFamily="-112" charset="0"/>
            </a:endParaRPr>
          </a:p>
        </p:txBody>
      </p:sp>
      <p:sp>
        <p:nvSpPr>
          <p:cNvPr id="11" name="Text Box 10"/>
          <p:cNvSpPr txBox="1">
            <a:spLocks noChangeArrowheads="1"/>
          </p:cNvSpPr>
          <p:nvPr/>
        </p:nvSpPr>
        <p:spPr bwMode="auto">
          <a:xfrm>
            <a:off x="7086600" y="5105400"/>
            <a:ext cx="312738" cy="304800"/>
          </a:xfrm>
          <a:prstGeom prst="rect">
            <a:avLst/>
          </a:prstGeom>
          <a:noFill/>
          <a:ln w="9525">
            <a:noFill/>
            <a:miter lim="800000"/>
            <a:headEnd/>
            <a:tailEnd/>
          </a:ln>
          <a:effectLst/>
        </p:spPr>
        <p:txBody>
          <a:bodyPr wrap="none">
            <a:prstTxWarp prst="textNoShape">
              <a:avLst/>
            </a:prstTxWarp>
            <a:spAutoFit/>
          </a:bodyPr>
          <a:lstStyle/>
          <a:p>
            <a:r>
              <a:rPr lang="en-US" sz="1400" b="1" dirty="0">
                <a:solidFill>
                  <a:srgbClr val="D70610"/>
                </a:solidFill>
                <a:latin typeface="Arial" pitchFamily="-112" charset="0"/>
              </a:rPr>
              <a:t>H</a:t>
            </a:r>
          </a:p>
        </p:txBody>
      </p:sp>
      <p:sp>
        <p:nvSpPr>
          <p:cNvPr id="12" name="Text Box 10"/>
          <p:cNvSpPr txBox="1">
            <a:spLocks noChangeArrowheads="1"/>
          </p:cNvSpPr>
          <p:nvPr/>
        </p:nvSpPr>
        <p:spPr bwMode="auto">
          <a:xfrm>
            <a:off x="6248400" y="4800600"/>
            <a:ext cx="312738" cy="304800"/>
          </a:xfrm>
          <a:prstGeom prst="rect">
            <a:avLst/>
          </a:prstGeom>
          <a:noFill/>
          <a:ln w="9525">
            <a:noFill/>
            <a:miter lim="800000"/>
            <a:headEnd/>
            <a:tailEnd/>
          </a:ln>
          <a:effectLst/>
        </p:spPr>
        <p:txBody>
          <a:bodyPr wrap="none">
            <a:prstTxWarp prst="textNoShape">
              <a:avLst/>
            </a:prstTxWarp>
            <a:spAutoFit/>
          </a:bodyPr>
          <a:lstStyle/>
          <a:p>
            <a:r>
              <a:rPr lang="en-US" sz="1400" b="1" dirty="0">
                <a:solidFill>
                  <a:srgbClr val="D70610"/>
                </a:solidFill>
                <a:latin typeface="Arial" pitchFamily="-112" charset="0"/>
              </a:rPr>
              <a:t>V</a:t>
            </a:r>
          </a:p>
        </p:txBody>
      </p:sp>
      <p:sp>
        <p:nvSpPr>
          <p:cNvPr id="13" name="Text Box 8"/>
          <p:cNvSpPr txBox="1">
            <a:spLocks noChangeArrowheads="1"/>
          </p:cNvSpPr>
          <p:nvPr/>
        </p:nvSpPr>
        <p:spPr bwMode="auto">
          <a:xfrm>
            <a:off x="4267200" y="1676400"/>
            <a:ext cx="2514600" cy="338554"/>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latin typeface="+mj-lt"/>
              </a:rPr>
              <a:t>monitor/plan movements</a:t>
            </a:r>
          </a:p>
        </p:txBody>
      </p:sp>
    </p:spTree>
    <p:extLst>
      <p:ext uri="{BB962C8B-B14F-4D97-AF65-F5344CB8AC3E}">
        <p14:creationId xmlns:p14="http://schemas.microsoft.com/office/powerpoint/2010/main" val="1553756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24 at 4.3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295400"/>
            <a:ext cx="6451600" cy="4526526"/>
          </a:xfrm>
          <a:prstGeom prst="rect">
            <a:avLst/>
          </a:prstGeom>
        </p:spPr>
      </p:pic>
    </p:spTree>
    <p:extLst>
      <p:ext uri="{BB962C8B-B14F-4D97-AF65-F5344CB8AC3E}">
        <p14:creationId xmlns:p14="http://schemas.microsoft.com/office/powerpoint/2010/main" val="288599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191000" y="304800"/>
            <a:ext cx="6477000" cy="1143000"/>
          </a:xfrm>
        </p:spPr>
        <p:txBody>
          <a:bodyPr/>
          <a:lstStyle/>
          <a:p>
            <a:r>
              <a:rPr lang="en-US"/>
              <a:t>Superior colliculus</a:t>
            </a:r>
          </a:p>
        </p:txBody>
      </p:sp>
      <p:sp>
        <p:nvSpPr>
          <p:cNvPr id="92163" name="Rectangle 3"/>
          <p:cNvSpPr>
            <a:spLocks noGrp="1" noChangeArrowheads="1"/>
          </p:cNvSpPr>
          <p:nvPr>
            <p:ph type="body" idx="1"/>
          </p:nvPr>
        </p:nvSpPr>
        <p:spPr/>
        <p:txBody>
          <a:bodyPr/>
          <a:lstStyle/>
          <a:p>
            <a:endParaRPr lang="en-US"/>
          </a:p>
        </p:txBody>
      </p:sp>
      <p:pic>
        <p:nvPicPr>
          <p:cNvPr id="92164" name="Picture 4" descr="visual field representation in the superior colliculus"/>
          <p:cNvPicPr>
            <a:picLocks noChangeAspect="1" noChangeArrowheads="1"/>
          </p:cNvPicPr>
          <p:nvPr/>
        </p:nvPicPr>
        <p:blipFill>
          <a:blip r:embed="rId3"/>
          <a:srcRect/>
          <a:stretch>
            <a:fillRect/>
          </a:stretch>
        </p:blipFill>
        <p:spPr bwMode="auto">
          <a:xfrm>
            <a:off x="1524000" y="0"/>
            <a:ext cx="9144000" cy="6858000"/>
          </a:xfrm>
          <a:prstGeom prst="rect">
            <a:avLst/>
          </a:prstGeom>
          <a:noFill/>
        </p:spPr>
      </p:pic>
      <p:pic>
        <p:nvPicPr>
          <p:cNvPr id="92165" name="Picture 5" descr="The image “http://cal.vet.upenn.edu/neuro/server/slides/A2_05_SC.jpg” cannot be displayed, because it contains errors."/>
          <p:cNvPicPr>
            <a:picLocks noChangeAspect="1" noChangeArrowheads="1"/>
          </p:cNvPicPr>
          <p:nvPr/>
        </p:nvPicPr>
        <p:blipFill>
          <a:blip r:embed="rId4"/>
          <a:srcRect/>
          <a:stretch>
            <a:fillRect/>
          </a:stretch>
        </p:blipFill>
        <p:spPr bwMode="auto">
          <a:xfrm>
            <a:off x="8305800" y="5310188"/>
            <a:ext cx="2362200" cy="1547812"/>
          </a:xfrm>
          <a:prstGeom prst="rect">
            <a:avLst/>
          </a:prstGeom>
          <a:noFill/>
        </p:spPr>
      </p:pic>
      <p:sp>
        <p:nvSpPr>
          <p:cNvPr id="2" name="TextBox 1"/>
          <p:cNvSpPr txBox="1"/>
          <p:nvPr/>
        </p:nvSpPr>
        <p:spPr>
          <a:xfrm>
            <a:off x="5181600" y="3429001"/>
            <a:ext cx="1398332" cy="307777"/>
          </a:xfrm>
          <a:prstGeom prst="rect">
            <a:avLst/>
          </a:prstGeom>
          <a:noFill/>
        </p:spPr>
        <p:txBody>
          <a:bodyPr wrap="none" rtlCol="0">
            <a:spAutoFit/>
          </a:bodyPr>
          <a:lstStyle/>
          <a:p>
            <a:r>
              <a:rPr lang="en-US" sz="1400" dirty="0">
                <a:solidFill>
                  <a:schemeClr val="bg1"/>
                </a:solidFill>
              </a:rPr>
              <a:t>Fixation neurons</a:t>
            </a:r>
          </a:p>
        </p:txBody>
      </p:sp>
    </p:spTree>
    <p:extLst>
      <p:ext uri="{BB962C8B-B14F-4D97-AF65-F5344CB8AC3E}">
        <p14:creationId xmlns:p14="http://schemas.microsoft.com/office/powerpoint/2010/main" val="2115277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2-12 at 7.19.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38200"/>
            <a:ext cx="3568808" cy="6019800"/>
          </a:xfrm>
          <a:prstGeom prst="rect">
            <a:avLst/>
          </a:prstGeom>
        </p:spPr>
      </p:pic>
      <p:pic>
        <p:nvPicPr>
          <p:cNvPr id="3" name="Picture 2" descr="Screen shot 2013-02-12 at 7.20.1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900" y="2997200"/>
            <a:ext cx="4089400" cy="3225800"/>
          </a:xfrm>
          <a:prstGeom prst="rect">
            <a:avLst/>
          </a:prstGeom>
        </p:spPr>
      </p:pic>
      <p:sp>
        <p:nvSpPr>
          <p:cNvPr id="4" name="TextBox 3"/>
          <p:cNvSpPr txBox="1"/>
          <p:nvPr/>
        </p:nvSpPr>
        <p:spPr>
          <a:xfrm>
            <a:off x="8128001" y="1951672"/>
            <a:ext cx="3555845" cy="1477328"/>
          </a:xfrm>
          <a:prstGeom prst="rect">
            <a:avLst/>
          </a:prstGeom>
          <a:noFill/>
        </p:spPr>
        <p:txBody>
          <a:bodyPr wrap="square" rtlCol="0">
            <a:noAutofit/>
          </a:bodyPr>
          <a:lstStyle/>
          <a:p>
            <a:r>
              <a:rPr lang="en-US" dirty="0"/>
              <a:t>Saccades deliver a sequence of</a:t>
            </a:r>
          </a:p>
          <a:p>
            <a:r>
              <a:rPr lang="en-US" dirty="0"/>
              <a:t>Images to the brain that are</a:t>
            </a:r>
          </a:p>
          <a:p>
            <a:r>
              <a:rPr lang="en-US" dirty="0"/>
              <a:t>spatially </a:t>
            </a:r>
            <a:r>
              <a:rPr lang="en-US" dirty="0" err="1"/>
              <a:t>mis</a:t>
            </a:r>
            <a:r>
              <a:rPr lang="en-US" dirty="0"/>
              <a:t>-aligned.</a:t>
            </a:r>
          </a:p>
          <a:p>
            <a:r>
              <a:rPr lang="en-US" dirty="0"/>
              <a:t>How do we see the world as stable</a:t>
            </a:r>
          </a:p>
          <a:p>
            <a:r>
              <a:rPr lang="en-US" dirty="0"/>
              <a:t>and see correct direction of objects.</a:t>
            </a:r>
          </a:p>
        </p:txBody>
      </p:sp>
      <p:sp>
        <p:nvSpPr>
          <p:cNvPr id="6" name="Title 1">
            <a:extLst>
              <a:ext uri="{FF2B5EF4-FFF2-40B4-BE49-F238E27FC236}">
                <a16:creationId xmlns:a16="http://schemas.microsoft.com/office/drawing/2014/main" id="{491F33F5-F590-2F49-86E9-BCA4E404CAA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Stability</a:t>
            </a:r>
          </a:p>
        </p:txBody>
      </p:sp>
    </p:spTree>
    <p:extLst>
      <p:ext uri="{BB962C8B-B14F-4D97-AF65-F5344CB8AC3E}">
        <p14:creationId xmlns:p14="http://schemas.microsoft.com/office/powerpoint/2010/main" val="3545729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5701" y="404814"/>
            <a:ext cx="7337425" cy="645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2971801" y="28710"/>
            <a:ext cx="1549207" cy="369332"/>
          </a:xfrm>
          <a:prstGeom prst="rect">
            <a:avLst/>
          </a:prstGeom>
          <a:noFill/>
        </p:spPr>
        <p:txBody>
          <a:bodyPr wrap="none" rtlCol="0">
            <a:spAutoFit/>
          </a:bodyPr>
          <a:lstStyle/>
          <a:p>
            <a:r>
              <a:rPr lang="en-US" dirty="0"/>
              <a:t>Visual Stability</a:t>
            </a:r>
          </a:p>
        </p:txBody>
      </p:sp>
      <p:sp>
        <p:nvSpPr>
          <p:cNvPr id="3" name="Title 2">
            <a:extLst>
              <a:ext uri="{FF2B5EF4-FFF2-40B4-BE49-F238E27FC236}">
                <a16:creationId xmlns:a16="http://schemas.microsoft.com/office/drawing/2014/main" id="{BDA18E33-55FE-6743-8D0B-0544BA018B9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56308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4132766" y="2298700"/>
            <a:ext cx="4572000" cy="470898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dirty="0"/>
              <a:t>- Image stabilization</a:t>
            </a:r>
          </a:p>
          <a:p>
            <a:pPr>
              <a:spcBef>
                <a:spcPct val="50000"/>
              </a:spcBef>
            </a:pPr>
            <a:endParaRPr lang="en-US" sz="2400" dirty="0"/>
          </a:p>
          <a:p>
            <a:pPr marL="342900" indent="-342900">
              <a:spcBef>
                <a:spcPct val="50000"/>
              </a:spcBef>
              <a:buFontTx/>
              <a:buChar char="-"/>
            </a:pPr>
            <a:r>
              <a:rPr lang="en-US" sz="2400" dirty="0"/>
              <a:t>Information acquisition</a:t>
            </a:r>
          </a:p>
          <a:p>
            <a:pPr marL="342900" indent="-342900">
              <a:spcBef>
                <a:spcPct val="50000"/>
              </a:spcBef>
              <a:buFontTx/>
              <a:buChar char="-"/>
            </a:pPr>
            <a:endParaRPr lang="en-US" sz="2400" dirty="0"/>
          </a:p>
          <a:p>
            <a:pPr marL="342900" indent="-342900">
              <a:spcBef>
                <a:spcPct val="50000"/>
              </a:spcBef>
              <a:buFontTx/>
              <a:buChar char="-"/>
            </a:pPr>
            <a:r>
              <a:rPr lang="en-US" sz="2400" dirty="0"/>
              <a:t>To bring objects of interest onto high acuity region in fovea. </a:t>
            </a:r>
          </a:p>
          <a:p>
            <a:pPr marL="342900" indent="-342900">
              <a:spcBef>
                <a:spcPct val="50000"/>
              </a:spcBef>
              <a:buFontTx/>
              <a:buChar char="-"/>
            </a:pPr>
            <a:endParaRPr lang="en-US" sz="2400" dirty="0"/>
          </a:p>
          <a:p>
            <a:pPr marL="342900" indent="-342900">
              <a:spcBef>
                <a:spcPct val="50000"/>
              </a:spcBef>
              <a:buFontTx/>
              <a:buChar char="-"/>
            </a:pPr>
            <a:endParaRPr lang="en-US" sz="2400" dirty="0"/>
          </a:p>
          <a:p>
            <a:pPr marL="342900" indent="-342900">
              <a:spcBef>
                <a:spcPct val="50000"/>
              </a:spcBef>
              <a:buFontTx/>
              <a:buChar char="-"/>
            </a:pPr>
            <a:endParaRPr lang="en-US" sz="2400" dirty="0"/>
          </a:p>
        </p:txBody>
      </p:sp>
      <p:sp>
        <p:nvSpPr>
          <p:cNvPr id="4" name="Title 1">
            <a:extLst>
              <a:ext uri="{FF2B5EF4-FFF2-40B4-BE49-F238E27FC236}">
                <a16:creationId xmlns:a16="http://schemas.microsoft.com/office/drawing/2014/main" id="{8722D393-63E2-F442-B488-F04797EF56C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Why do we move our eyes?</a:t>
            </a:r>
          </a:p>
        </p:txBody>
      </p:sp>
    </p:spTree>
    <p:extLst>
      <p:ext uri="{BB962C8B-B14F-4D97-AF65-F5344CB8AC3E}">
        <p14:creationId xmlns:p14="http://schemas.microsoft.com/office/powerpoint/2010/main" val="188890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2-12 at 6.46.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295400"/>
            <a:ext cx="7620000" cy="4800600"/>
          </a:xfrm>
          <a:prstGeom prst="rect">
            <a:avLst/>
          </a:prstGeom>
        </p:spPr>
      </p:pic>
      <p:sp>
        <p:nvSpPr>
          <p:cNvPr id="3" name="TextBox 2"/>
          <p:cNvSpPr txBox="1"/>
          <p:nvPr/>
        </p:nvSpPr>
        <p:spPr>
          <a:xfrm>
            <a:off x="2133601" y="6096000"/>
            <a:ext cx="5843907" cy="369332"/>
          </a:xfrm>
          <a:prstGeom prst="rect">
            <a:avLst/>
          </a:prstGeom>
          <a:noFill/>
        </p:spPr>
        <p:txBody>
          <a:bodyPr wrap="none" rtlCol="0">
            <a:spAutoFit/>
          </a:bodyPr>
          <a:lstStyle/>
          <a:p>
            <a:r>
              <a:rPr lang="en-US" dirty="0"/>
              <a:t>Visual masking also contributes to the perception of stability</a:t>
            </a:r>
          </a:p>
        </p:txBody>
      </p:sp>
      <p:sp>
        <p:nvSpPr>
          <p:cNvPr id="4" name="Title 1">
            <a:extLst>
              <a:ext uri="{FF2B5EF4-FFF2-40B4-BE49-F238E27FC236}">
                <a16:creationId xmlns:a16="http://schemas.microsoft.com/office/drawing/2014/main" id="{239496A7-1F45-9C48-880F-305FC7A6B94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Perceptual Mechanisms and Eye movements</a:t>
            </a:r>
          </a:p>
        </p:txBody>
      </p:sp>
    </p:spTree>
    <p:extLst>
      <p:ext uri="{BB962C8B-B14F-4D97-AF65-F5344CB8AC3E}">
        <p14:creationId xmlns:p14="http://schemas.microsoft.com/office/powerpoint/2010/main" val="3261244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2-12 at 7.02.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24763" cy="3429000"/>
          </a:xfrm>
          <a:prstGeom prst="rect">
            <a:avLst/>
          </a:prstGeom>
        </p:spPr>
      </p:pic>
      <p:pic>
        <p:nvPicPr>
          <p:cNvPr id="3" name="Picture 2" descr="Screen shot 2013-02-12 at 7.03.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763" y="2654300"/>
            <a:ext cx="7124700" cy="2844800"/>
          </a:xfrm>
          <a:prstGeom prst="rect">
            <a:avLst/>
          </a:prstGeom>
        </p:spPr>
      </p:pic>
      <p:sp>
        <p:nvSpPr>
          <p:cNvPr id="4" name="TextBox 3">
            <a:extLst>
              <a:ext uri="{FF2B5EF4-FFF2-40B4-BE49-F238E27FC236}">
                <a16:creationId xmlns:a16="http://schemas.microsoft.com/office/drawing/2014/main" id="{254A3D4A-C834-9B4E-BC79-68D7A180FF07}"/>
              </a:ext>
            </a:extLst>
          </p:cNvPr>
          <p:cNvSpPr txBox="1"/>
          <p:nvPr/>
        </p:nvSpPr>
        <p:spPr>
          <a:xfrm>
            <a:off x="304800" y="6096000"/>
            <a:ext cx="8466430" cy="707886"/>
          </a:xfrm>
          <a:prstGeom prst="rect">
            <a:avLst/>
          </a:prstGeom>
          <a:noFill/>
        </p:spPr>
        <p:txBody>
          <a:bodyPr wrap="none" rtlCol="0">
            <a:spAutoFit/>
          </a:bodyPr>
          <a:lstStyle/>
          <a:p>
            <a:r>
              <a:rPr lang="en-US" dirty="0"/>
              <a:t>Cell responds to stimulus that will be in the RF </a:t>
            </a:r>
            <a:r>
              <a:rPr lang="en-US" b="1" dirty="0"/>
              <a:t>after</a:t>
            </a:r>
            <a:r>
              <a:rPr lang="en-US" dirty="0"/>
              <a:t> an eye movement,</a:t>
            </a:r>
          </a:p>
          <a:p>
            <a:r>
              <a:rPr lang="en-US" dirty="0"/>
              <a:t>but response begins </a:t>
            </a:r>
            <a:r>
              <a:rPr lang="en-US" b="1" dirty="0"/>
              <a:t>before </a:t>
            </a:r>
            <a:r>
              <a:rPr lang="en-US" dirty="0"/>
              <a:t>the movement.</a:t>
            </a:r>
          </a:p>
        </p:txBody>
      </p:sp>
    </p:spTree>
    <p:extLst>
      <p:ext uri="{BB962C8B-B14F-4D97-AF65-F5344CB8AC3E}">
        <p14:creationId xmlns:p14="http://schemas.microsoft.com/office/powerpoint/2010/main" val="2454110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CCC0-7D63-E34E-A203-E3C630C1133E}"/>
              </a:ext>
            </a:extLst>
          </p:cNvPr>
          <p:cNvSpPr>
            <a:spLocks noGrp="1"/>
          </p:cNvSpPr>
          <p:nvPr>
            <p:ph type="title"/>
          </p:nvPr>
        </p:nvSpPr>
        <p:spPr/>
        <p:txBody>
          <a:bodyPr/>
          <a:lstStyle/>
          <a:p>
            <a:pPr algn="ctr"/>
            <a:r>
              <a:rPr lang="en-US" dirty="0"/>
              <a:t>Factors in going from perception to decision</a:t>
            </a:r>
          </a:p>
        </p:txBody>
      </p:sp>
      <p:pic>
        <p:nvPicPr>
          <p:cNvPr id="4" name="Picture 3">
            <a:extLst>
              <a:ext uri="{FF2B5EF4-FFF2-40B4-BE49-F238E27FC236}">
                <a16:creationId xmlns:a16="http://schemas.microsoft.com/office/drawing/2014/main" id="{0B2F3423-58D0-4544-8D97-98931BF48A18}"/>
              </a:ext>
            </a:extLst>
          </p:cNvPr>
          <p:cNvPicPr>
            <a:picLocks noChangeAspect="1"/>
          </p:cNvPicPr>
          <p:nvPr/>
        </p:nvPicPr>
        <p:blipFill>
          <a:blip r:embed="rId2"/>
          <a:stretch>
            <a:fillRect/>
          </a:stretch>
        </p:blipFill>
        <p:spPr>
          <a:xfrm>
            <a:off x="3022600" y="2509736"/>
            <a:ext cx="6146800" cy="2044700"/>
          </a:xfrm>
          <a:prstGeom prst="rect">
            <a:avLst/>
          </a:prstGeom>
        </p:spPr>
      </p:pic>
      <p:sp>
        <p:nvSpPr>
          <p:cNvPr id="5" name="Frame 4">
            <a:extLst>
              <a:ext uri="{FF2B5EF4-FFF2-40B4-BE49-F238E27FC236}">
                <a16:creationId xmlns:a16="http://schemas.microsoft.com/office/drawing/2014/main" id="{7E91B1D6-2422-5F4D-AE34-5808C2F595EE}"/>
              </a:ext>
            </a:extLst>
          </p:cNvPr>
          <p:cNvSpPr/>
          <p:nvPr/>
        </p:nvSpPr>
        <p:spPr>
          <a:xfrm>
            <a:off x="7708089" y="3352801"/>
            <a:ext cx="1799617" cy="143986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70475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ext Box 5"/>
          <p:cNvSpPr txBox="1">
            <a:spLocks noChangeArrowheads="1"/>
          </p:cNvSpPr>
          <p:nvPr/>
        </p:nvSpPr>
        <p:spPr bwMode="auto">
          <a:xfrm>
            <a:off x="2003426" y="982663"/>
            <a:ext cx="8131175" cy="420115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dirty="0"/>
              <a:t>What’s involved in making a saccadic eye movement?</a:t>
            </a:r>
          </a:p>
          <a:p>
            <a:pPr>
              <a:spcBef>
                <a:spcPct val="50000"/>
              </a:spcBef>
            </a:pPr>
            <a:endParaRPr lang="en-US" dirty="0"/>
          </a:p>
          <a:p>
            <a:pPr>
              <a:spcBef>
                <a:spcPct val="50000"/>
              </a:spcBef>
            </a:pPr>
            <a:r>
              <a:rPr lang="en-US" dirty="0"/>
              <a:t>Behavioral goal: make a sandwich – learnt sequence</a:t>
            </a:r>
          </a:p>
          <a:p>
            <a:pPr>
              <a:spcBef>
                <a:spcPct val="50000"/>
              </a:spcBef>
            </a:pPr>
            <a:r>
              <a:rPr lang="en-US" dirty="0"/>
              <a:t>Sub-goal: get peanut butter</a:t>
            </a:r>
          </a:p>
          <a:p>
            <a:pPr>
              <a:spcBef>
                <a:spcPct val="50000"/>
              </a:spcBef>
            </a:pPr>
            <a:r>
              <a:rPr lang="en-US" dirty="0"/>
              <a:t>Visual search for </a:t>
            </a:r>
            <a:r>
              <a:rPr lang="en-US" dirty="0" err="1"/>
              <a:t>pb</a:t>
            </a:r>
            <a:r>
              <a:rPr lang="en-US" dirty="0"/>
              <a:t>: requires memory for </a:t>
            </a:r>
            <a:r>
              <a:rPr lang="en-US" dirty="0" err="1"/>
              <a:t>eg</a:t>
            </a:r>
            <a:r>
              <a:rPr lang="en-US" dirty="0"/>
              <a:t> color of </a:t>
            </a:r>
            <a:r>
              <a:rPr lang="en-US" dirty="0" err="1"/>
              <a:t>pb</a:t>
            </a:r>
            <a:r>
              <a:rPr lang="en-US" dirty="0"/>
              <a:t> or location</a:t>
            </a:r>
          </a:p>
          <a:p>
            <a:pPr>
              <a:spcBef>
                <a:spcPct val="50000"/>
              </a:spcBef>
            </a:pPr>
            <a:r>
              <a:rPr lang="en-US" dirty="0"/>
              <a:t>Visual search provides saccade goal - attend to target location</a:t>
            </a:r>
          </a:p>
          <a:p>
            <a:pPr>
              <a:spcBef>
                <a:spcPct val="50000"/>
              </a:spcBef>
            </a:pPr>
            <a:r>
              <a:rPr lang="en-US" dirty="0"/>
              <a:t>Plan saccade to location (sensory-motor transformation)</a:t>
            </a:r>
          </a:p>
          <a:p>
            <a:pPr>
              <a:spcBef>
                <a:spcPct val="50000"/>
              </a:spcBef>
            </a:pPr>
            <a:r>
              <a:rPr lang="en-US" dirty="0"/>
              <a:t>Coordinate with hands/head (location and timing)</a:t>
            </a:r>
          </a:p>
          <a:p>
            <a:pPr>
              <a:spcBef>
                <a:spcPct val="50000"/>
              </a:spcBef>
            </a:pPr>
            <a:r>
              <a:rPr lang="en-US" dirty="0"/>
              <a:t>Calculate position signal</a:t>
            </a:r>
          </a:p>
          <a:p>
            <a:pPr>
              <a:spcBef>
                <a:spcPct val="50000"/>
              </a:spcBef>
            </a:pPr>
            <a:r>
              <a:rPr lang="en-US" dirty="0"/>
              <a:t>Execute saccade at a suitable time.</a:t>
            </a:r>
          </a:p>
        </p:txBody>
      </p:sp>
    </p:spTree>
    <p:extLst>
      <p:ext uri="{BB962C8B-B14F-4D97-AF65-F5344CB8AC3E}">
        <p14:creationId xmlns:p14="http://schemas.microsoft.com/office/powerpoint/2010/main" val="3763857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27152" y="149578"/>
            <a:ext cx="8297949" cy="1107996"/>
          </a:xfrm>
          <a:prstGeom prst="rect">
            <a:avLst/>
          </a:prstGeom>
          <a:noFill/>
        </p:spPr>
        <p:txBody>
          <a:bodyPr wrap="square" rtlCol="0">
            <a:spAutoFit/>
          </a:bodyPr>
          <a:lstStyle/>
          <a:p>
            <a:r>
              <a:rPr lang="en-US" sz="2400" dirty="0"/>
              <a:t>In natural behavior, humans make sequences of sensorimotor decisions that serve behavioral goals. </a:t>
            </a:r>
          </a:p>
          <a:p>
            <a:endParaRPr lang="en-US" dirty="0"/>
          </a:p>
        </p:txBody>
      </p:sp>
      <p:pic>
        <p:nvPicPr>
          <p:cNvPr id="11" name="walkclip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14500" y="1371875"/>
            <a:ext cx="2628900" cy="4669757"/>
          </a:xfrm>
          <a:prstGeom prst="rect">
            <a:avLst/>
          </a:prstGeom>
        </p:spPr>
      </p:pic>
      <p:pic>
        <p:nvPicPr>
          <p:cNvPr id="12" name="StreetCrossing_2014sfn2.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343401" y="1371874"/>
            <a:ext cx="6225597" cy="4669198"/>
          </a:xfrm>
          <a:prstGeom prst="rect">
            <a:avLst/>
          </a:prstGeom>
        </p:spPr>
      </p:pic>
    </p:spTree>
    <p:extLst>
      <p:ext uri="{BB962C8B-B14F-4D97-AF65-F5344CB8AC3E}">
        <p14:creationId xmlns:p14="http://schemas.microsoft.com/office/powerpoint/2010/main" val="131265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33" fill="hold"/>
                                        <p:tgtEl>
                                          <p:spTgt spid="11"/>
                                        </p:tgtEl>
                                      </p:cBhvr>
                                    </p:cmd>
                                  </p:childTnLst>
                                </p:cTn>
                              </p:par>
                            </p:childTnLst>
                          </p:cTn>
                        </p:par>
                        <p:par>
                          <p:cTn id="7" fill="hold">
                            <p:stCondLst>
                              <p:cond delay="11833"/>
                            </p:stCondLst>
                            <p:childTnLst>
                              <p:par>
                                <p:cTn id="8" presetID="1" presetClass="mediacall" presetSubtype="0" fill="hold" nodeType="afterEffect">
                                  <p:stCondLst>
                                    <p:cond delay="0"/>
                                  </p:stCondLst>
                                  <p:childTnLst>
                                    <p:cmd type="call" cmd="playFrom(0.0)">
                                      <p:cBhvr>
                                        <p:cTn id="9" dur="146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1"/>
                </p:tgtEl>
              </p:cMediaNode>
            </p:video>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p:cTn id="16" fill="hold" display="0">
                  <p:stCondLst>
                    <p:cond delay="indefinite"/>
                  </p:stCondLst>
                </p:cTn>
                <p:tgtEl>
                  <p:spTgt spid="12"/>
                </p:tgtEl>
              </p:cMediaNode>
            </p:video>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omowal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22500" y="1277143"/>
            <a:ext cx="7607300" cy="4279106"/>
          </a:xfrm>
          <a:prstGeom prst="rect">
            <a:avLst/>
          </a:prstGeom>
        </p:spPr>
      </p:pic>
      <p:sp>
        <p:nvSpPr>
          <p:cNvPr id="7" name="TextBox 6"/>
          <p:cNvSpPr txBox="1"/>
          <p:nvPr/>
        </p:nvSpPr>
        <p:spPr>
          <a:xfrm>
            <a:off x="2222501" y="1277143"/>
            <a:ext cx="961471" cy="369332"/>
          </a:xfrm>
          <a:prstGeom prst="rect">
            <a:avLst/>
          </a:prstGeom>
          <a:solidFill>
            <a:schemeClr val="bg1"/>
          </a:solidFill>
        </p:spPr>
        <p:txBody>
          <a:bodyPr wrap="none" rtlCol="0">
            <a:spAutoFit/>
          </a:bodyPr>
          <a:lstStyle/>
          <a:p>
            <a:r>
              <a:rPr lang="en-US" dirty="0"/>
              <a:t>SLO-MO</a:t>
            </a:r>
          </a:p>
        </p:txBody>
      </p:sp>
    </p:spTree>
    <p:extLst>
      <p:ext uri="{BB962C8B-B14F-4D97-AF65-F5344CB8AC3E}">
        <p14:creationId xmlns:p14="http://schemas.microsoft.com/office/powerpoint/2010/main" val="395580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457201"/>
            <a:ext cx="8839200" cy="5478423"/>
          </a:xfrm>
          <a:prstGeom prst="rect">
            <a:avLst/>
          </a:prstGeom>
          <a:noFill/>
        </p:spPr>
        <p:txBody>
          <a:bodyPr wrap="square" rtlCol="0">
            <a:spAutoFit/>
          </a:bodyPr>
          <a:lstStyle/>
          <a:p>
            <a:endParaRPr lang="en-US" dirty="0"/>
          </a:p>
          <a:p>
            <a:r>
              <a:rPr lang="en-US" sz="2800" dirty="0">
                <a:latin typeface="Arial"/>
                <a:cs typeface="Arial"/>
              </a:rPr>
              <a:t>                  </a:t>
            </a:r>
            <a:r>
              <a:rPr lang="en-US" sz="2800" b="1" dirty="0">
                <a:latin typeface="Arial"/>
                <a:cs typeface="Arial"/>
              </a:rPr>
              <a:t>Factors That Control Gaze.</a:t>
            </a:r>
          </a:p>
          <a:p>
            <a:endParaRPr lang="en-US" sz="2800" b="1" dirty="0">
              <a:latin typeface="Arial"/>
              <a:cs typeface="Arial"/>
            </a:endParaRPr>
          </a:p>
          <a:p>
            <a:endParaRPr lang="en-US" sz="2400" dirty="0">
              <a:latin typeface="Arial"/>
              <a:cs typeface="Arial"/>
            </a:endParaRPr>
          </a:p>
          <a:p>
            <a:r>
              <a:rPr lang="en-US" sz="2400" dirty="0">
                <a:latin typeface="Arial"/>
                <a:cs typeface="Arial"/>
              </a:rPr>
              <a:t>- </a:t>
            </a:r>
            <a:r>
              <a:rPr lang="en-US" b="1" dirty="0">
                <a:latin typeface="Arial"/>
                <a:cs typeface="Arial"/>
              </a:rPr>
              <a:t>TASK</a:t>
            </a:r>
            <a:r>
              <a:rPr lang="en-US" sz="2400" dirty="0">
                <a:latin typeface="Arial"/>
                <a:cs typeface="Arial"/>
              </a:rPr>
              <a:t>                  </a:t>
            </a:r>
            <a:r>
              <a:rPr lang="en-US" dirty="0">
                <a:latin typeface="Arial"/>
                <a:cs typeface="Arial"/>
              </a:rPr>
              <a:t>Defines behavioral goals, what information is relevant.</a:t>
            </a:r>
          </a:p>
          <a:p>
            <a:r>
              <a:rPr lang="en-US" sz="2400" dirty="0">
                <a:latin typeface="Arial"/>
                <a:cs typeface="Arial"/>
              </a:rPr>
              <a:t> </a:t>
            </a:r>
          </a:p>
          <a:p>
            <a:r>
              <a:rPr lang="en-US" sz="2400" dirty="0">
                <a:latin typeface="Arial"/>
                <a:cs typeface="Arial"/>
              </a:rPr>
              <a:t>- </a:t>
            </a:r>
            <a:r>
              <a:rPr lang="en-US" b="1" dirty="0">
                <a:latin typeface="Arial"/>
                <a:cs typeface="Arial"/>
              </a:rPr>
              <a:t>REWARDS</a:t>
            </a:r>
            <a:r>
              <a:rPr lang="en-US" sz="2400" dirty="0">
                <a:latin typeface="Arial"/>
                <a:cs typeface="Arial"/>
              </a:rPr>
              <a:t>	      </a:t>
            </a:r>
            <a:r>
              <a:rPr lang="en-US" dirty="0" err="1">
                <a:latin typeface="Arial"/>
                <a:cs typeface="Arial"/>
              </a:rPr>
              <a:t>Oculomotor</a:t>
            </a:r>
            <a:r>
              <a:rPr lang="en-US" dirty="0">
                <a:latin typeface="Arial"/>
                <a:cs typeface="Arial"/>
              </a:rPr>
              <a:t> circuitry sensitive to reward/subjective value 		        of those goals.</a:t>
            </a:r>
          </a:p>
          <a:p>
            <a:r>
              <a:rPr lang="en-US" sz="2400" dirty="0">
                <a:latin typeface="Arial"/>
                <a:cs typeface="Arial"/>
              </a:rPr>
              <a:t> </a:t>
            </a:r>
          </a:p>
          <a:p>
            <a:r>
              <a:rPr lang="en-US" b="1" dirty="0">
                <a:latin typeface="Arial"/>
                <a:cs typeface="Arial"/>
              </a:rPr>
              <a:t>- UNCERTAINTY     </a:t>
            </a:r>
            <a:r>
              <a:rPr lang="en-US" dirty="0">
                <a:latin typeface="Arial"/>
                <a:cs typeface="Arial"/>
              </a:rPr>
              <a:t>Get information.  Peripheral resolution/ working memory</a:t>
            </a:r>
          </a:p>
          <a:p>
            <a:r>
              <a:rPr lang="en-US" dirty="0">
                <a:latin typeface="Arial"/>
                <a:cs typeface="Arial"/>
              </a:rPr>
              <a:t>    </a:t>
            </a:r>
            <a:r>
              <a:rPr lang="en-US" b="1" dirty="0">
                <a:latin typeface="Arial"/>
                <a:cs typeface="Arial"/>
              </a:rPr>
              <a:t>REDUCTION</a:t>
            </a:r>
            <a:r>
              <a:rPr lang="en-US" dirty="0">
                <a:latin typeface="Arial"/>
                <a:cs typeface="Arial"/>
              </a:rPr>
              <a:t>                                                                           decay </a:t>
            </a:r>
            <a:r>
              <a:rPr lang="en-US" dirty="0" err="1">
                <a:latin typeface="Arial"/>
                <a:cs typeface="Arial"/>
              </a:rPr>
              <a:t>etc</a:t>
            </a:r>
            <a:r>
              <a:rPr lang="en-US" dirty="0">
                <a:latin typeface="Arial"/>
                <a:cs typeface="Arial"/>
              </a:rPr>
              <a:t> 					</a:t>
            </a:r>
            <a:endParaRPr lang="en-US" sz="2400" dirty="0">
              <a:latin typeface="Arial"/>
              <a:cs typeface="Arial"/>
            </a:endParaRPr>
          </a:p>
          <a:p>
            <a:r>
              <a:rPr lang="en-US" sz="2400" dirty="0">
                <a:latin typeface="Arial"/>
                <a:cs typeface="Arial"/>
              </a:rPr>
              <a:t>- </a:t>
            </a:r>
            <a:r>
              <a:rPr lang="en-US" b="1" dirty="0">
                <a:latin typeface="Arial"/>
                <a:cs typeface="Arial"/>
              </a:rPr>
              <a:t>PRIORS/ Memory </a:t>
            </a:r>
            <a:r>
              <a:rPr lang="en-US" dirty="0">
                <a:latin typeface="Arial"/>
                <a:cs typeface="Arial"/>
              </a:rPr>
              <a:t>Gaze targeting reflects stored knowledge.</a:t>
            </a:r>
          </a:p>
          <a:p>
            <a:r>
              <a:rPr lang="en-US" sz="2400" dirty="0">
                <a:latin typeface="Arial"/>
                <a:cs typeface="Arial"/>
              </a:rPr>
              <a:t>		</a:t>
            </a:r>
          </a:p>
          <a:p>
            <a:r>
              <a:rPr lang="en-US" b="1" dirty="0">
                <a:latin typeface="Arial"/>
                <a:cs typeface="Arial"/>
              </a:rPr>
              <a:t>- IMAGE                  </a:t>
            </a:r>
            <a:r>
              <a:rPr lang="en-US" dirty="0">
                <a:latin typeface="Arial"/>
                <a:cs typeface="Arial"/>
              </a:rPr>
              <a:t>Salient properties </a:t>
            </a:r>
            <a:r>
              <a:rPr lang="en-US" dirty="0" err="1">
                <a:latin typeface="Arial"/>
                <a:cs typeface="Arial"/>
              </a:rPr>
              <a:t>eg</a:t>
            </a:r>
            <a:r>
              <a:rPr lang="en-US" dirty="0">
                <a:latin typeface="Arial"/>
                <a:cs typeface="Arial"/>
              </a:rPr>
              <a:t> high contrast/ spatial outliers</a:t>
            </a:r>
          </a:p>
          <a:p>
            <a:endParaRPr lang="en-US" dirty="0">
              <a:latin typeface="Arial"/>
              <a:cs typeface="Arial"/>
            </a:endParaRPr>
          </a:p>
        </p:txBody>
      </p:sp>
    </p:spTree>
    <p:extLst>
      <p:ext uri="{BB962C8B-B14F-4D97-AF65-F5344CB8AC3E}">
        <p14:creationId xmlns:p14="http://schemas.microsoft.com/office/powerpoint/2010/main" val="2305250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4772" name="Picture 4" descr="figure3"/>
          <p:cNvPicPr>
            <a:picLocks noChangeAspect="1" noChangeArrowheads="1"/>
          </p:cNvPicPr>
          <p:nvPr/>
        </p:nvPicPr>
        <p:blipFill>
          <a:blip r:embed="rId3"/>
          <a:srcRect/>
          <a:stretch>
            <a:fillRect/>
          </a:stretch>
        </p:blipFill>
        <p:spPr bwMode="auto">
          <a:xfrm>
            <a:off x="3200400" y="1143000"/>
            <a:ext cx="6019800" cy="4800600"/>
          </a:xfrm>
          <a:prstGeom prst="rect">
            <a:avLst/>
          </a:prstGeom>
          <a:noFill/>
        </p:spPr>
      </p:pic>
      <p:sp>
        <p:nvSpPr>
          <p:cNvPr id="544773" name="Rectangle 5"/>
          <p:cNvSpPr>
            <a:spLocks noChangeArrowheads="1"/>
          </p:cNvSpPr>
          <p:nvPr/>
        </p:nvSpPr>
        <p:spPr bwMode="auto">
          <a:xfrm>
            <a:off x="2590800" y="6172200"/>
            <a:ext cx="8458200" cy="457200"/>
          </a:xfrm>
          <a:prstGeom prst="rect">
            <a:avLst/>
          </a:prstGeom>
          <a:noFill/>
          <a:ln w="9525">
            <a:noFill/>
            <a:miter lim="800000"/>
            <a:headEnd/>
            <a:tailEnd/>
          </a:ln>
          <a:effectLst/>
        </p:spPr>
        <p:txBody>
          <a:bodyPr>
            <a:prstTxWarp prst="textNoShape">
              <a:avLst/>
            </a:prstTxWarp>
          </a:bodyPr>
          <a:lstStyle/>
          <a:p>
            <a:pPr marL="342900" indent="-342900">
              <a:spcBef>
                <a:spcPct val="20000"/>
              </a:spcBef>
            </a:pPr>
            <a:r>
              <a:rPr lang="en-US" dirty="0">
                <a:latin typeface="Arial" pitchFamily="-105" charset="0"/>
              </a:rPr>
              <a:t>Monkey makes a saccade to a stimulus - some directions are rewarded.</a:t>
            </a:r>
          </a:p>
          <a:p>
            <a:pPr marL="342900" indent="-342900">
              <a:spcBef>
                <a:spcPct val="20000"/>
              </a:spcBef>
            </a:pPr>
            <a:endParaRPr lang="en-US" dirty="0">
              <a:solidFill>
                <a:srgbClr val="000988"/>
              </a:solidFill>
              <a:latin typeface="Arial" pitchFamily="-105" charset="0"/>
            </a:endParaRPr>
          </a:p>
        </p:txBody>
      </p:sp>
      <p:sp>
        <p:nvSpPr>
          <p:cNvPr id="544774" name="Rectangle 6"/>
          <p:cNvSpPr>
            <a:spLocks noChangeArrowheads="1"/>
          </p:cNvSpPr>
          <p:nvPr/>
        </p:nvSpPr>
        <p:spPr bwMode="auto">
          <a:xfrm>
            <a:off x="2514600" y="381000"/>
            <a:ext cx="7467600" cy="533400"/>
          </a:xfrm>
          <a:prstGeom prst="rect">
            <a:avLst/>
          </a:prstGeom>
          <a:noFill/>
          <a:ln w="9525">
            <a:noFill/>
            <a:miter lim="800000"/>
            <a:headEnd/>
            <a:tailEnd/>
          </a:ln>
          <a:effectLst/>
        </p:spPr>
        <p:txBody>
          <a:bodyPr>
            <a:prstTxWarp prst="textNoShape">
              <a:avLst/>
            </a:prstTxWarp>
          </a:bodyPr>
          <a:lstStyle/>
          <a:p>
            <a:pPr marL="342900" indent="-342900" algn="ctr">
              <a:spcBef>
                <a:spcPct val="20000"/>
              </a:spcBef>
            </a:pPr>
            <a:r>
              <a:rPr lang="en-US" dirty="0">
                <a:latin typeface="Arial" pitchFamily="-105" charset="0"/>
              </a:rPr>
              <a:t>Saccade locations are related to internal rewards</a:t>
            </a:r>
          </a:p>
        </p:txBody>
      </p:sp>
    </p:spTree>
    <p:extLst>
      <p:ext uri="{BB962C8B-B14F-4D97-AF65-F5344CB8AC3E}">
        <p14:creationId xmlns:p14="http://schemas.microsoft.com/office/powerpoint/2010/main" val="2850486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9072" y="2489200"/>
            <a:ext cx="6353855" cy="2308324"/>
          </a:xfrm>
          <a:prstGeom prst="rect">
            <a:avLst/>
          </a:prstGeom>
          <a:noFill/>
        </p:spPr>
        <p:txBody>
          <a:bodyPr wrap="none" rtlCol="0">
            <a:spAutoFit/>
          </a:bodyPr>
          <a:lstStyle/>
          <a:p>
            <a:r>
              <a:rPr lang="en-US" b="1" dirty="0"/>
              <a:t>Relation between saccades and attention.</a:t>
            </a:r>
          </a:p>
          <a:p>
            <a:endParaRPr lang="en-US" dirty="0"/>
          </a:p>
          <a:p>
            <a:r>
              <a:rPr lang="en-US" dirty="0"/>
              <a:t>Saccade is always preceded by an </a:t>
            </a:r>
            <a:r>
              <a:rPr lang="en-US" dirty="0" err="1"/>
              <a:t>attentional</a:t>
            </a:r>
            <a:r>
              <a:rPr lang="en-US" dirty="0"/>
              <a:t> shift </a:t>
            </a:r>
            <a:r>
              <a:rPr lang="en-US" sz="1400" dirty="0"/>
              <a:t>(</a:t>
            </a:r>
            <a:r>
              <a:rPr lang="en-US" sz="1400" dirty="0" err="1"/>
              <a:t>Kowler</a:t>
            </a:r>
            <a:r>
              <a:rPr lang="en-US" sz="1400" dirty="0"/>
              <a:t> et al, 1995)</a:t>
            </a:r>
          </a:p>
          <a:p>
            <a:r>
              <a:rPr lang="en-US" u="sng" dirty="0"/>
              <a:t>However,</a:t>
            </a:r>
            <a:r>
              <a:rPr lang="en-US" dirty="0"/>
              <a:t> attention can be allocated covertly to the </a:t>
            </a:r>
          </a:p>
          <a:p>
            <a:r>
              <a:rPr lang="en-US" dirty="0"/>
              <a:t>peripheral retina without a saccade. </a:t>
            </a:r>
          </a:p>
          <a:p>
            <a:r>
              <a:rPr lang="en-US" dirty="0"/>
              <a:t>Thus </a:t>
            </a:r>
            <a:r>
              <a:rPr lang="en-US" dirty="0" err="1"/>
              <a:t>attentional</a:t>
            </a:r>
            <a:r>
              <a:rPr lang="en-US" dirty="0"/>
              <a:t> shift is necessary but not sufficient for a saccade.</a:t>
            </a:r>
          </a:p>
          <a:p>
            <a:endParaRPr lang="en-US" dirty="0"/>
          </a:p>
          <a:p>
            <a:r>
              <a:rPr lang="en-US" dirty="0"/>
              <a:t>Pursuit movements also require attention </a:t>
            </a:r>
            <a:r>
              <a:rPr lang="en-US" sz="1400" dirty="0"/>
              <a:t>(</a:t>
            </a:r>
            <a:r>
              <a:rPr lang="en-US" sz="1400" dirty="0" err="1"/>
              <a:t>Kowler</a:t>
            </a:r>
            <a:r>
              <a:rPr lang="en-US" sz="1400" dirty="0"/>
              <a:t>, 1990).</a:t>
            </a:r>
          </a:p>
        </p:txBody>
      </p:sp>
      <p:sp>
        <p:nvSpPr>
          <p:cNvPr id="4" name="Title 1">
            <a:extLst>
              <a:ext uri="{FF2B5EF4-FFF2-40B4-BE49-F238E27FC236}">
                <a16:creationId xmlns:a16="http://schemas.microsoft.com/office/drawing/2014/main" id="{AFFA263C-AA2C-2344-B42F-DDF9CBA54F9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Task determines what is important: Priorities</a:t>
            </a:r>
          </a:p>
        </p:txBody>
      </p:sp>
    </p:spTree>
    <p:extLst>
      <p:ext uri="{BB962C8B-B14F-4D97-AF65-F5344CB8AC3E}">
        <p14:creationId xmlns:p14="http://schemas.microsoft.com/office/powerpoint/2010/main" val="3825187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2-12 at 7.05.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1" y="1676400"/>
            <a:ext cx="8932653" cy="4343400"/>
          </a:xfrm>
          <a:prstGeom prst="rect">
            <a:avLst/>
          </a:prstGeom>
        </p:spPr>
      </p:pic>
      <p:sp>
        <p:nvSpPr>
          <p:cNvPr id="3" name="TextBox 2"/>
          <p:cNvSpPr txBox="1"/>
          <p:nvPr/>
        </p:nvSpPr>
        <p:spPr>
          <a:xfrm>
            <a:off x="3276600" y="685800"/>
            <a:ext cx="3852208" cy="369332"/>
          </a:xfrm>
          <a:prstGeom prst="rect">
            <a:avLst/>
          </a:prstGeom>
          <a:noFill/>
        </p:spPr>
        <p:txBody>
          <a:bodyPr wrap="none" rtlCol="0">
            <a:spAutoFit/>
          </a:bodyPr>
          <a:lstStyle/>
          <a:p>
            <a:r>
              <a:rPr lang="en-US" dirty="0"/>
              <a:t>LIP cells respond to task relevant </a:t>
            </a:r>
            <a:r>
              <a:rPr lang="en-US" dirty="0" err="1"/>
              <a:t>simuli</a:t>
            </a:r>
            <a:endParaRPr lang="en-US" dirty="0"/>
          </a:p>
        </p:txBody>
      </p:sp>
    </p:spTree>
    <p:extLst>
      <p:ext uri="{BB962C8B-B14F-4D97-AF65-F5344CB8AC3E}">
        <p14:creationId xmlns:p14="http://schemas.microsoft.com/office/powerpoint/2010/main" val="221748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CCC0-7D63-E34E-A203-E3C630C1133E}"/>
              </a:ext>
            </a:extLst>
          </p:cNvPr>
          <p:cNvSpPr>
            <a:spLocks noGrp="1"/>
          </p:cNvSpPr>
          <p:nvPr>
            <p:ph type="title"/>
          </p:nvPr>
        </p:nvSpPr>
        <p:spPr/>
        <p:txBody>
          <a:bodyPr/>
          <a:lstStyle/>
          <a:p>
            <a:pPr algn="ctr"/>
            <a:r>
              <a:rPr lang="en-US" dirty="0"/>
              <a:t>The Big Picture</a:t>
            </a:r>
          </a:p>
        </p:txBody>
      </p:sp>
      <p:sp>
        <p:nvSpPr>
          <p:cNvPr id="3" name="Content Placeholder 2">
            <a:extLst>
              <a:ext uri="{FF2B5EF4-FFF2-40B4-BE49-F238E27FC236}">
                <a16:creationId xmlns:a16="http://schemas.microsoft.com/office/drawing/2014/main" id="{4479FAA9-7EA8-DB40-B3AC-DEC96AC1B5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81FAE56-85FF-9246-BB14-723C52FB498E}"/>
              </a:ext>
            </a:extLst>
          </p:cNvPr>
          <p:cNvPicPr>
            <a:picLocks noChangeAspect="1"/>
          </p:cNvPicPr>
          <p:nvPr/>
        </p:nvPicPr>
        <p:blipFill>
          <a:blip r:embed="rId2"/>
          <a:stretch>
            <a:fillRect/>
          </a:stretch>
        </p:blipFill>
        <p:spPr>
          <a:xfrm>
            <a:off x="3022600" y="2883305"/>
            <a:ext cx="6146800" cy="2044700"/>
          </a:xfrm>
          <a:prstGeom prst="rect">
            <a:avLst/>
          </a:prstGeom>
        </p:spPr>
      </p:pic>
    </p:spTree>
    <p:extLst>
      <p:ext uri="{BB962C8B-B14F-4D97-AF65-F5344CB8AC3E}">
        <p14:creationId xmlns:p14="http://schemas.microsoft.com/office/powerpoint/2010/main" val="1953366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3339-71EC-0346-AFE7-2745C79B8106}"/>
              </a:ext>
            </a:extLst>
          </p:cNvPr>
          <p:cNvSpPr>
            <a:spLocks noGrp="1"/>
          </p:cNvSpPr>
          <p:nvPr>
            <p:ph type="title"/>
          </p:nvPr>
        </p:nvSpPr>
        <p:spPr>
          <a:xfrm>
            <a:off x="838200" y="2574925"/>
            <a:ext cx="10515600" cy="1325563"/>
          </a:xfrm>
        </p:spPr>
        <p:txBody>
          <a:bodyPr/>
          <a:lstStyle/>
          <a:p>
            <a:pPr algn="ctr"/>
            <a:r>
              <a:rPr lang="en-US" dirty="0"/>
              <a:t>Putting it all together with models</a:t>
            </a:r>
          </a:p>
        </p:txBody>
      </p:sp>
    </p:spTree>
    <p:extLst>
      <p:ext uri="{BB962C8B-B14F-4D97-AF65-F5344CB8AC3E}">
        <p14:creationId xmlns:p14="http://schemas.microsoft.com/office/powerpoint/2010/main" val="3497345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C6C9E-3B0C-D541-8179-B80AD8288D15}"/>
              </a:ext>
            </a:extLst>
          </p:cNvPr>
          <p:cNvSpPr>
            <a:spLocks noGrp="1"/>
          </p:cNvSpPr>
          <p:nvPr>
            <p:ph type="title"/>
          </p:nvPr>
        </p:nvSpPr>
        <p:spPr/>
        <p:txBody>
          <a:bodyPr/>
          <a:lstStyle/>
          <a:p>
            <a:pPr algn="ctr"/>
            <a:r>
              <a:rPr lang="en-US" dirty="0"/>
              <a:t>Some preliminaries</a:t>
            </a:r>
          </a:p>
        </p:txBody>
      </p:sp>
      <p:sp>
        <p:nvSpPr>
          <p:cNvPr id="3" name="Text Placeholder 2">
            <a:extLst>
              <a:ext uri="{FF2B5EF4-FFF2-40B4-BE49-F238E27FC236}">
                <a16:creationId xmlns:a16="http://schemas.microsoft.com/office/drawing/2014/main" id="{EFA7FC33-9B0F-8245-8341-F1D22D01319A}"/>
              </a:ext>
            </a:extLst>
          </p:cNvPr>
          <p:cNvSpPr>
            <a:spLocks noGrp="1"/>
          </p:cNvSpPr>
          <p:nvPr>
            <p:ph type="body" idx="1"/>
          </p:nvPr>
        </p:nvSpPr>
        <p:spPr/>
        <p:txBody>
          <a:bodyPr/>
          <a:lstStyle/>
          <a:p>
            <a:r>
              <a:rPr lang="en-US" dirty="0"/>
              <a:t>Bayes Rule</a:t>
            </a:r>
          </a:p>
          <a:p>
            <a:endParaRPr lang="en-US" dirty="0"/>
          </a:p>
          <a:p>
            <a:endParaRPr lang="en-US" dirty="0"/>
          </a:p>
          <a:p>
            <a:endParaRPr lang="en-US" dirty="0"/>
          </a:p>
          <a:p>
            <a:endParaRPr lang="en-US" dirty="0"/>
          </a:p>
          <a:p>
            <a:endParaRPr lang="en-US" dirty="0"/>
          </a:p>
          <a:p>
            <a:r>
              <a:rPr lang="en-US" dirty="0"/>
              <a:t>Risk/Utility</a:t>
            </a:r>
          </a:p>
        </p:txBody>
      </p:sp>
      <p:pic>
        <p:nvPicPr>
          <p:cNvPr id="4" name="Picture 3">
            <a:extLst>
              <a:ext uri="{FF2B5EF4-FFF2-40B4-BE49-F238E27FC236}">
                <a16:creationId xmlns:a16="http://schemas.microsoft.com/office/drawing/2014/main" id="{695F280A-C3EF-F64A-94AC-CC66B0EB44DE}"/>
              </a:ext>
            </a:extLst>
          </p:cNvPr>
          <p:cNvPicPr>
            <a:picLocks noChangeAspect="1"/>
          </p:cNvPicPr>
          <p:nvPr/>
        </p:nvPicPr>
        <p:blipFill>
          <a:blip r:embed="rId2"/>
          <a:stretch>
            <a:fillRect/>
          </a:stretch>
        </p:blipFill>
        <p:spPr>
          <a:xfrm>
            <a:off x="838200" y="1996453"/>
            <a:ext cx="4419600" cy="1140216"/>
          </a:xfrm>
          <a:prstGeom prst="rect">
            <a:avLst/>
          </a:prstGeom>
        </p:spPr>
      </p:pic>
      <p:pic>
        <p:nvPicPr>
          <p:cNvPr id="5" name="Picture 4">
            <a:extLst>
              <a:ext uri="{FF2B5EF4-FFF2-40B4-BE49-F238E27FC236}">
                <a16:creationId xmlns:a16="http://schemas.microsoft.com/office/drawing/2014/main" id="{E5CB7339-77FC-2041-996B-395AB2F173D9}"/>
              </a:ext>
            </a:extLst>
          </p:cNvPr>
          <p:cNvPicPr>
            <a:picLocks noChangeAspect="1"/>
          </p:cNvPicPr>
          <p:nvPr/>
        </p:nvPicPr>
        <p:blipFill>
          <a:blip r:embed="rId3"/>
          <a:stretch>
            <a:fillRect/>
          </a:stretch>
        </p:blipFill>
        <p:spPr>
          <a:xfrm>
            <a:off x="609600" y="3131713"/>
            <a:ext cx="6235700" cy="1431500"/>
          </a:xfrm>
          <a:prstGeom prst="rect">
            <a:avLst/>
          </a:prstGeom>
        </p:spPr>
      </p:pic>
      <p:pic>
        <p:nvPicPr>
          <p:cNvPr id="6" name="Picture 5">
            <a:extLst>
              <a:ext uri="{FF2B5EF4-FFF2-40B4-BE49-F238E27FC236}">
                <a16:creationId xmlns:a16="http://schemas.microsoft.com/office/drawing/2014/main" id="{0BDB45DB-B251-8F42-ADAB-E37EA3E890FB}"/>
              </a:ext>
            </a:extLst>
          </p:cNvPr>
          <p:cNvPicPr>
            <a:picLocks noChangeAspect="1"/>
          </p:cNvPicPr>
          <p:nvPr/>
        </p:nvPicPr>
        <p:blipFill>
          <a:blip r:embed="rId4"/>
          <a:stretch>
            <a:fillRect/>
          </a:stretch>
        </p:blipFill>
        <p:spPr>
          <a:xfrm>
            <a:off x="609600" y="5238419"/>
            <a:ext cx="5050614" cy="1254455"/>
          </a:xfrm>
          <a:prstGeom prst="rect">
            <a:avLst/>
          </a:prstGeom>
        </p:spPr>
      </p:pic>
    </p:spTree>
    <p:extLst>
      <p:ext uri="{BB962C8B-B14F-4D97-AF65-F5344CB8AC3E}">
        <p14:creationId xmlns:p14="http://schemas.microsoft.com/office/powerpoint/2010/main" val="528947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82E6FD-E98B-7F47-A6A4-057646546C12}"/>
              </a:ext>
            </a:extLst>
          </p:cNvPr>
          <p:cNvPicPr>
            <a:picLocks noChangeAspect="1"/>
          </p:cNvPicPr>
          <p:nvPr/>
        </p:nvPicPr>
        <p:blipFill>
          <a:blip r:embed="rId2"/>
          <a:stretch>
            <a:fillRect/>
          </a:stretch>
        </p:blipFill>
        <p:spPr>
          <a:xfrm>
            <a:off x="503207" y="0"/>
            <a:ext cx="11185585" cy="6858000"/>
          </a:xfrm>
          <a:prstGeom prst="rect">
            <a:avLst/>
          </a:prstGeom>
        </p:spPr>
      </p:pic>
      <p:sp>
        <p:nvSpPr>
          <p:cNvPr id="2" name="Rectangle 1">
            <a:extLst>
              <a:ext uri="{FF2B5EF4-FFF2-40B4-BE49-F238E27FC236}">
                <a16:creationId xmlns:a16="http://schemas.microsoft.com/office/drawing/2014/main" id="{B350C394-A44B-924D-A0C5-75C066551E6F}"/>
              </a:ext>
            </a:extLst>
          </p:cNvPr>
          <p:cNvSpPr/>
          <p:nvPr/>
        </p:nvSpPr>
        <p:spPr>
          <a:xfrm>
            <a:off x="2247900" y="-190500"/>
            <a:ext cx="8521700" cy="927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02934C0-E52A-D54D-BBEA-6E582316EB64}"/>
              </a:ext>
            </a:extLst>
          </p:cNvPr>
          <p:cNvSpPr txBox="1"/>
          <p:nvPr/>
        </p:nvSpPr>
        <p:spPr>
          <a:xfrm>
            <a:off x="2616200" y="69563"/>
            <a:ext cx="6578600" cy="584775"/>
          </a:xfrm>
          <a:prstGeom prst="rect">
            <a:avLst/>
          </a:prstGeom>
          <a:noFill/>
        </p:spPr>
        <p:txBody>
          <a:bodyPr wrap="square" rtlCol="0">
            <a:spAutoFit/>
          </a:bodyPr>
          <a:lstStyle/>
          <a:p>
            <a:pPr algn="ctr"/>
            <a:r>
              <a:rPr lang="en-US" sz="3200" dirty="0"/>
              <a:t>Search</a:t>
            </a:r>
          </a:p>
        </p:txBody>
      </p:sp>
    </p:spTree>
    <p:extLst>
      <p:ext uri="{BB962C8B-B14F-4D97-AF65-F5344CB8AC3E}">
        <p14:creationId xmlns:p14="http://schemas.microsoft.com/office/powerpoint/2010/main" val="2286352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5ECE-1418-224B-AACC-110342F54562}"/>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BCABBD36-A738-8540-AFC3-A8D7634BF849}"/>
              </a:ext>
            </a:extLst>
          </p:cNvPr>
          <p:cNvPicPr>
            <a:picLocks noGrp="1" noChangeAspect="1"/>
          </p:cNvPicPr>
          <p:nvPr>
            <p:ph idx="1"/>
          </p:nvPr>
        </p:nvPicPr>
        <p:blipFill>
          <a:blip r:embed="rId2"/>
          <a:stretch>
            <a:fillRect/>
          </a:stretch>
        </p:blipFill>
        <p:spPr>
          <a:xfrm>
            <a:off x="2029460" y="619392"/>
            <a:ext cx="8133080" cy="5873483"/>
          </a:xfrm>
        </p:spPr>
      </p:pic>
    </p:spTree>
    <p:extLst>
      <p:ext uri="{BB962C8B-B14F-4D97-AF65-F5344CB8AC3E}">
        <p14:creationId xmlns:p14="http://schemas.microsoft.com/office/powerpoint/2010/main" val="1446172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5ECE-1418-224B-AACC-110342F54562}"/>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CFC10AFF-5676-3747-8AC8-792DD55392D0}"/>
              </a:ext>
            </a:extLst>
          </p:cNvPr>
          <p:cNvPicPr>
            <a:picLocks noGrp="1" noChangeAspect="1"/>
          </p:cNvPicPr>
          <p:nvPr>
            <p:ph idx="1"/>
          </p:nvPr>
        </p:nvPicPr>
        <p:blipFill>
          <a:blip r:embed="rId2"/>
          <a:stretch>
            <a:fillRect/>
          </a:stretch>
        </p:blipFill>
        <p:spPr>
          <a:xfrm>
            <a:off x="1269050" y="474082"/>
            <a:ext cx="9653899" cy="5909835"/>
          </a:xfrm>
        </p:spPr>
      </p:pic>
    </p:spTree>
    <p:extLst>
      <p:ext uri="{BB962C8B-B14F-4D97-AF65-F5344CB8AC3E}">
        <p14:creationId xmlns:p14="http://schemas.microsoft.com/office/powerpoint/2010/main" val="534992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75ECE-1418-224B-AACC-110342F545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F17F52-C1AB-974B-BC8B-39094EBA2ADD}"/>
              </a:ext>
            </a:extLst>
          </p:cNvPr>
          <p:cNvPicPr>
            <a:picLocks noGrp="1" noChangeAspect="1"/>
          </p:cNvPicPr>
          <p:nvPr>
            <p:ph idx="1"/>
          </p:nvPr>
        </p:nvPicPr>
        <p:blipFill>
          <a:blip r:embed="rId2"/>
          <a:stretch>
            <a:fillRect/>
          </a:stretch>
        </p:blipFill>
        <p:spPr>
          <a:xfrm>
            <a:off x="780836" y="761538"/>
            <a:ext cx="10630328" cy="5334923"/>
          </a:xfrm>
        </p:spPr>
      </p:pic>
    </p:spTree>
    <p:extLst>
      <p:ext uri="{BB962C8B-B14F-4D97-AF65-F5344CB8AC3E}">
        <p14:creationId xmlns:p14="http://schemas.microsoft.com/office/powerpoint/2010/main" val="515707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82612BD-11BC-6C44-9BB2-AB9FB584E2B2}"/>
              </a:ext>
            </a:extLst>
          </p:cNvPr>
          <p:cNvPicPr>
            <a:picLocks noGrp="1" noChangeAspect="1"/>
          </p:cNvPicPr>
          <p:nvPr>
            <p:ph idx="1"/>
          </p:nvPr>
        </p:nvPicPr>
        <p:blipFill>
          <a:blip r:embed="rId2"/>
          <a:stretch>
            <a:fillRect/>
          </a:stretch>
        </p:blipFill>
        <p:spPr>
          <a:xfrm>
            <a:off x="1949075" y="440192"/>
            <a:ext cx="7882881" cy="6052683"/>
          </a:xfrm>
        </p:spPr>
      </p:pic>
      <p:sp>
        <p:nvSpPr>
          <p:cNvPr id="4" name="Title 1">
            <a:extLst>
              <a:ext uri="{FF2B5EF4-FFF2-40B4-BE49-F238E27FC236}">
                <a16:creationId xmlns:a16="http://schemas.microsoft.com/office/drawing/2014/main" id="{78F3A102-67D4-0249-BDED-F2D6ABCD6304}"/>
              </a:ext>
            </a:extLst>
          </p:cNvPr>
          <p:cNvSpPr>
            <a:spLocks noGrp="1"/>
          </p:cNvSpPr>
          <p:nvPr>
            <p:ph type="title"/>
          </p:nvPr>
        </p:nvSpPr>
        <p:spPr>
          <a:xfrm>
            <a:off x="838200" y="365125"/>
            <a:ext cx="10515600" cy="1325563"/>
          </a:xfrm>
        </p:spPr>
        <p:txBody>
          <a:bodyPr/>
          <a:lstStyle/>
          <a:p>
            <a:endParaRPr lang="en-US"/>
          </a:p>
        </p:txBody>
      </p:sp>
    </p:spTree>
    <p:extLst>
      <p:ext uri="{BB962C8B-B14F-4D97-AF65-F5344CB8AC3E}">
        <p14:creationId xmlns:p14="http://schemas.microsoft.com/office/powerpoint/2010/main" val="1108656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05B9E2-6C38-674A-AC52-F3B8779ADDF0}"/>
              </a:ext>
            </a:extLst>
          </p:cNvPr>
          <p:cNvPicPr>
            <a:picLocks noChangeAspect="1"/>
          </p:cNvPicPr>
          <p:nvPr/>
        </p:nvPicPr>
        <p:blipFill>
          <a:blip r:embed="rId2"/>
          <a:stretch>
            <a:fillRect/>
          </a:stretch>
        </p:blipFill>
        <p:spPr>
          <a:xfrm>
            <a:off x="2530865" y="-372439"/>
            <a:ext cx="7315200" cy="3657600"/>
          </a:xfrm>
          <a:prstGeom prst="rect">
            <a:avLst/>
          </a:prstGeom>
        </p:spPr>
      </p:pic>
      <p:pic>
        <p:nvPicPr>
          <p:cNvPr id="7" name="Picture 6">
            <a:extLst>
              <a:ext uri="{FF2B5EF4-FFF2-40B4-BE49-F238E27FC236}">
                <a16:creationId xmlns:a16="http://schemas.microsoft.com/office/drawing/2014/main" id="{7D1AF77A-D2F6-DF49-8575-9E58EC479050}"/>
              </a:ext>
            </a:extLst>
          </p:cNvPr>
          <p:cNvPicPr>
            <a:picLocks noChangeAspect="1"/>
          </p:cNvPicPr>
          <p:nvPr/>
        </p:nvPicPr>
        <p:blipFill>
          <a:blip r:embed="rId3"/>
          <a:stretch>
            <a:fillRect/>
          </a:stretch>
        </p:blipFill>
        <p:spPr>
          <a:xfrm>
            <a:off x="3551862" y="2116477"/>
            <a:ext cx="5088275" cy="5088275"/>
          </a:xfrm>
          <a:prstGeom prst="rect">
            <a:avLst/>
          </a:prstGeom>
        </p:spPr>
      </p:pic>
    </p:spTree>
    <p:extLst>
      <p:ext uri="{BB962C8B-B14F-4D97-AF65-F5344CB8AC3E}">
        <p14:creationId xmlns:p14="http://schemas.microsoft.com/office/powerpoint/2010/main" val="2531502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F3A102-67D4-0249-BDED-F2D6ABCD6304}"/>
              </a:ext>
            </a:extLst>
          </p:cNvPr>
          <p:cNvSpPr>
            <a:spLocks noGrp="1"/>
          </p:cNvSpPr>
          <p:nvPr>
            <p:ph type="title"/>
          </p:nvPr>
        </p:nvSpPr>
        <p:spPr>
          <a:xfrm>
            <a:off x="838200" y="365125"/>
            <a:ext cx="10515600" cy="1325563"/>
          </a:xfrm>
        </p:spPr>
        <p:txBody>
          <a:bodyPr/>
          <a:lstStyle/>
          <a:p>
            <a:pPr algn="ctr"/>
            <a:r>
              <a:rPr lang="en-US" dirty="0"/>
              <a:t>Subjective Value (reward, expectation, memory </a:t>
            </a:r>
            <a:r>
              <a:rPr lang="en-US" dirty="0" err="1"/>
              <a:t>etc</a:t>
            </a:r>
            <a:r>
              <a:rPr lang="en-US" dirty="0"/>
              <a:t>…)</a:t>
            </a:r>
          </a:p>
        </p:txBody>
      </p:sp>
      <p:sp>
        <p:nvSpPr>
          <p:cNvPr id="3" name="Content Placeholder 2">
            <a:extLst>
              <a:ext uri="{FF2B5EF4-FFF2-40B4-BE49-F238E27FC236}">
                <a16:creationId xmlns:a16="http://schemas.microsoft.com/office/drawing/2014/main" id="{D71A3D58-52D5-B74F-95A8-47A5401BC7B0}"/>
              </a:ext>
            </a:extLst>
          </p:cNvPr>
          <p:cNvSpPr>
            <a:spLocks noGrp="1"/>
          </p:cNvSpPr>
          <p:nvPr>
            <p:ph idx="1"/>
          </p:nvPr>
        </p:nvSpPr>
        <p:spPr/>
        <p:txBody>
          <a:bodyPr/>
          <a:lstStyle/>
          <a:p>
            <a:endParaRPr lang="en-US" dirty="0"/>
          </a:p>
        </p:txBody>
      </p:sp>
      <p:sp>
        <p:nvSpPr>
          <p:cNvPr id="8" name="TextBox 7">
            <a:extLst>
              <a:ext uri="{FF2B5EF4-FFF2-40B4-BE49-F238E27FC236}">
                <a16:creationId xmlns:a16="http://schemas.microsoft.com/office/drawing/2014/main" id="{55149301-1747-BF4F-BE4D-34C20EF9F05C}"/>
              </a:ext>
            </a:extLst>
          </p:cNvPr>
          <p:cNvSpPr txBox="1"/>
          <p:nvPr/>
        </p:nvSpPr>
        <p:spPr>
          <a:xfrm>
            <a:off x="1959996" y="6299200"/>
            <a:ext cx="4136004" cy="338554"/>
          </a:xfrm>
          <a:prstGeom prst="rect">
            <a:avLst/>
          </a:prstGeom>
          <a:noFill/>
        </p:spPr>
        <p:txBody>
          <a:bodyPr wrap="none" rtlCol="0">
            <a:spAutoFit/>
          </a:bodyPr>
          <a:lstStyle/>
          <a:p>
            <a:r>
              <a:rPr lang="en-US" sz="1600" dirty="0" err="1"/>
              <a:t>Trommershauser</a:t>
            </a:r>
            <a:r>
              <a:rPr lang="en-US" sz="1600" dirty="0"/>
              <a:t>, </a:t>
            </a:r>
            <a:r>
              <a:rPr lang="en-US" sz="1600" dirty="0" err="1"/>
              <a:t>Glimcher</a:t>
            </a:r>
            <a:r>
              <a:rPr lang="en-US" sz="1600" dirty="0"/>
              <a:t>, </a:t>
            </a:r>
            <a:r>
              <a:rPr lang="en-US" sz="1600" dirty="0" err="1"/>
              <a:t>Gegenfurtner</a:t>
            </a:r>
            <a:r>
              <a:rPr lang="en-US" sz="1600" dirty="0"/>
              <a:t>, 2009</a:t>
            </a:r>
          </a:p>
        </p:txBody>
      </p:sp>
      <p:pic>
        <p:nvPicPr>
          <p:cNvPr id="11" name="Picture 10">
            <a:extLst>
              <a:ext uri="{FF2B5EF4-FFF2-40B4-BE49-F238E27FC236}">
                <a16:creationId xmlns:a16="http://schemas.microsoft.com/office/drawing/2014/main" id="{64AC5514-AB2C-6D4D-99C7-9EBCED6FA7F0}"/>
              </a:ext>
            </a:extLst>
          </p:cNvPr>
          <p:cNvPicPr>
            <a:picLocks noChangeAspect="1"/>
          </p:cNvPicPr>
          <p:nvPr/>
        </p:nvPicPr>
        <p:blipFill>
          <a:blip r:embed="rId2"/>
          <a:stretch>
            <a:fillRect/>
          </a:stretch>
        </p:blipFill>
        <p:spPr>
          <a:xfrm>
            <a:off x="2371717" y="1825625"/>
            <a:ext cx="7448566" cy="4368722"/>
          </a:xfrm>
          <a:prstGeom prst="rect">
            <a:avLst/>
          </a:prstGeom>
        </p:spPr>
      </p:pic>
    </p:spTree>
    <p:extLst>
      <p:ext uri="{BB962C8B-B14F-4D97-AF65-F5344CB8AC3E}">
        <p14:creationId xmlns:p14="http://schemas.microsoft.com/office/powerpoint/2010/main" val="125166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14A02410-721D-1847-A3DF-B76361F9FCE1}"/>
              </a:ext>
            </a:extLst>
          </p:cNvPr>
          <p:cNvPicPr>
            <a:picLocks noChangeAspect="1"/>
          </p:cNvPicPr>
          <p:nvPr/>
        </p:nvPicPr>
        <p:blipFill>
          <a:blip r:embed="rId2"/>
          <a:stretch>
            <a:fillRect/>
          </a:stretch>
        </p:blipFill>
        <p:spPr>
          <a:xfrm>
            <a:off x="2143760" y="492258"/>
            <a:ext cx="8133080" cy="5873483"/>
          </a:xfrm>
          <a:prstGeom prst="rect">
            <a:avLst/>
          </a:prstGeom>
        </p:spPr>
      </p:pic>
    </p:spTree>
    <p:extLst>
      <p:ext uri="{BB962C8B-B14F-4D97-AF65-F5344CB8AC3E}">
        <p14:creationId xmlns:p14="http://schemas.microsoft.com/office/powerpoint/2010/main" val="2486911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CCC0-7D63-E34E-A203-E3C630C1133E}"/>
              </a:ext>
            </a:extLst>
          </p:cNvPr>
          <p:cNvSpPr>
            <a:spLocks noGrp="1"/>
          </p:cNvSpPr>
          <p:nvPr>
            <p:ph type="title"/>
          </p:nvPr>
        </p:nvSpPr>
        <p:spPr/>
        <p:txBody>
          <a:bodyPr/>
          <a:lstStyle/>
          <a:p>
            <a:pPr algn="ctr"/>
            <a:r>
              <a:rPr lang="en-US" dirty="0"/>
              <a:t>The Early Visual Encoding</a:t>
            </a:r>
          </a:p>
        </p:txBody>
      </p:sp>
      <p:pic>
        <p:nvPicPr>
          <p:cNvPr id="4" name="Picture 3">
            <a:extLst>
              <a:ext uri="{FF2B5EF4-FFF2-40B4-BE49-F238E27FC236}">
                <a16:creationId xmlns:a16="http://schemas.microsoft.com/office/drawing/2014/main" id="{0B2F3423-58D0-4544-8D97-98931BF48A18}"/>
              </a:ext>
            </a:extLst>
          </p:cNvPr>
          <p:cNvPicPr>
            <a:picLocks noChangeAspect="1"/>
          </p:cNvPicPr>
          <p:nvPr/>
        </p:nvPicPr>
        <p:blipFill>
          <a:blip r:embed="rId2"/>
          <a:stretch>
            <a:fillRect/>
          </a:stretch>
        </p:blipFill>
        <p:spPr>
          <a:xfrm>
            <a:off x="3022600" y="2509736"/>
            <a:ext cx="6146800" cy="2044700"/>
          </a:xfrm>
          <a:prstGeom prst="rect">
            <a:avLst/>
          </a:prstGeom>
        </p:spPr>
      </p:pic>
      <p:sp>
        <p:nvSpPr>
          <p:cNvPr id="5" name="Frame 4">
            <a:extLst>
              <a:ext uri="{FF2B5EF4-FFF2-40B4-BE49-F238E27FC236}">
                <a16:creationId xmlns:a16="http://schemas.microsoft.com/office/drawing/2014/main" id="{7E91B1D6-2422-5F4D-AE34-5808C2F595EE}"/>
              </a:ext>
            </a:extLst>
          </p:cNvPr>
          <p:cNvSpPr/>
          <p:nvPr/>
        </p:nvSpPr>
        <p:spPr>
          <a:xfrm>
            <a:off x="2830749" y="3429000"/>
            <a:ext cx="3044757" cy="119650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15111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B4C9-0B0A-C345-88A6-DD752CF82D8B}"/>
              </a:ext>
            </a:extLst>
          </p:cNvPr>
          <p:cNvSpPr>
            <a:spLocks noGrp="1"/>
          </p:cNvSpPr>
          <p:nvPr>
            <p:ph type="title"/>
          </p:nvPr>
        </p:nvSpPr>
        <p:spPr/>
        <p:txBody>
          <a:bodyPr/>
          <a:lstStyle/>
          <a:p>
            <a:pPr algn="ctr"/>
            <a:r>
              <a:rPr lang="en-US" dirty="0"/>
              <a:t>Salience</a:t>
            </a:r>
          </a:p>
        </p:txBody>
      </p:sp>
      <p:sp>
        <p:nvSpPr>
          <p:cNvPr id="3" name="Content Placeholder 2">
            <a:extLst>
              <a:ext uri="{FF2B5EF4-FFF2-40B4-BE49-F238E27FC236}">
                <a16:creationId xmlns:a16="http://schemas.microsoft.com/office/drawing/2014/main" id="{4524FC23-08FC-AA43-9AE1-6D59ED8B574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57EDFBC-9241-934B-9DCB-B698F96E58E4}"/>
              </a:ext>
            </a:extLst>
          </p:cNvPr>
          <p:cNvPicPr>
            <a:picLocks noChangeAspect="1"/>
          </p:cNvPicPr>
          <p:nvPr/>
        </p:nvPicPr>
        <p:blipFill>
          <a:blip r:embed="rId2"/>
          <a:stretch>
            <a:fillRect/>
          </a:stretch>
        </p:blipFill>
        <p:spPr>
          <a:xfrm>
            <a:off x="2730651" y="1397551"/>
            <a:ext cx="6730698" cy="5207485"/>
          </a:xfrm>
          <a:prstGeom prst="rect">
            <a:avLst/>
          </a:prstGeom>
        </p:spPr>
      </p:pic>
    </p:spTree>
    <p:extLst>
      <p:ext uri="{BB962C8B-B14F-4D97-AF65-F5344CB8AC3E}">
        <p14:creationId xmlns:p14="http://schemas.microsoft.com/office/powerpoint/2010/main" val="2681091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1"/>
          <p:cNvSpPr txBox="1">
            <a:spLocks noChangeArrowheads="1"/>
          </p:cNvSpPr>
          <p:nvPr/>
        </p:nvSpPr>
        <p:spPr bwMode="auto">
          <a:xfrm>
            <a:off x="3810000" y="455614"/>
            <a:ext cx="5029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a:t>What does the retina do for us?</a:t>
            </a:r>
          </a:p>
        </p:txBody>
      </p:sp>
      <p:sp>
        <p:nvSpPr>
          <p:cNvPr id="4099" name="TextBox 2"/>
          <p:cNvSpPr txBox="1">
            <a:spLocks noChangeArrowheads="1"/>
          </p:cNvSpPr>
          <p:nvPr/>
        </p:nvSpPr>
        <p:spPr bwMode="auto">
          <a:xfrm>
            <a:off x="2438400" y="1676401"/>
            <a:ext cx="4953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Tx/>
              <a:buAutoNum type="arabicPeriod"/>
            </a:pPr>
            <a:r>
              <a:rPr lang="en-US"/>
              <a:t>Encode the retinal image in space, time and wavelength</a:t>
            </a:r>
          </a:p>
          <a:p>
            <a:pPr eaLnBrk="1" hangingPunct="1">
              <a:buFontTx/>
              <a:buAutoNum type="arabicPeriod"/>
            </a:pPr>
            <a:endParaRPr lang="en-US"/>
          </a:p>
          <a:p>
            <a:pPr eaLnBrk="1" hangingPunct="1">
              <a:buFontTx/>
              <a:buAutoNum type="arabicPeriod"/>
            </a:pPr>
            <a:r>
              <a:rPr lang="en-US"/>
              <a:t>Amplify edges relative to uniform areas of the retinal image</a:t>
            </a:r>
          </a:p>
          <a:p>
            <a:pPr eaLnBrk="1" hangingPunct="1">
              <a:buFontTx/>
              <a:buAutoNum type="arabicPeriod"/>
            </a:pPr>
            <a:endParaRPr lang="en-US"/>
          </a:p>
          <a:p>
            <a:pPr eaLnBrk="1" hangingPunct="1">
              <a:buFontTx/>
              <a:buAutoNum type="arabicPeriod"/>
            </a:pPr>
            <a:r>
              <a:rPr lang="en-US"/>
              <a:t>Provide a wide field of view and high spatial resolution</a:t>
            </a:r>
          </a:p>
          <a:p>
            <a:pPr eaLnBrk="1" hangingPunct="1">
              <a:buFontTx/>
              <a:buAutoNum type="arabicPeriod"/>
            </a:pPr>
            <a:endParaRPr lang="en-US"/>
          </a:p>
          <a:p>
            <a:pPr eaLnBrk="1" hangingPunct="1">
              <a:buFontTx/>
              <a:buAutoNum type="arabicPeriod"/>
            </a:pPr>
            <a:r>
              <a:rPr lang="en-US"/>
              <a:t>Adjust for changes in ambient light level</a:t>
            </a:r>
          </a:p>
        </p:txBody>
      </p:sp>
    </p:spTree>
    <p:extLst>
      <p:ext uri="{BB962C8B-B14F-4D97-AF65-F5344CB8AC3E}">
        <p14:creationId xmlns:p14="http://schemas.microsoft.com/office/powerpoint/2010/main" val="496934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026" descr="Ey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0"/>
            <a:ext cx="584358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360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p:cNvPicPr>
            <a:picLocks noChangeAspect="1" noChangeArrowheads="1"/>
          </p:cNvPicPr>
          <p:nvPr/>
        </p:nvPicPr>
        <p:blipFill>
          <a:blip r:embed="rId3"/>
          <a:srcRect/>
          <a:stretch>
            <a:fillRect/>
          </a:stretch>
        </p:blipFill>
        <p:spPr bwMode="auto">
          <a:xfrm>
            <a:off x="2362200" y="1143000"/>
            <a:ext cx="7543800" cy="5486400"/>
          </a:xfrm>
          <a:prstGeom prst="rect">
            <a:avLst/>
          </a:prstGeom>
          <a:noFill/>
        </p:spPr>
      </p:pic>
      <p:sp>
        <p:nvSpPr>
          <p:cNvPr id="40965" name="Text Box 5"/>
          <p:cNvSpPr txBox="1">
            <a:spLocks noChangeArrowheads="1"/>
          </p:cNvSpPr>
          <p:nvPr/>
        </p:nvSpPr>
        <p:spPr bwMode="auto">
          <a:xfrm>
            <a:off x="2819400" y="450851"/>
            <a:ext cx="5907386" cy="461665"/>
          </a:xfrm>
          <a:prstGeom prst="rect">
            <a:avLst/>
          </a:prstGeom>
          <a:noFill/>
          <a:ln w="9525">
            <a:noFill/>
            <a:miter lim="800000"/>
            <a:headEnd/>
            <a:tailEnd/>
          </a:ln>
          <a:effectLst/>
        </p:spPr>
        <p:txBody>
          <a:bodyPr wrap="none">
            <a:prstTxWarp prst="textNoShape">
              <a:avLst/>
            </a:prstTxWarp>
            <a:spAutoFit/>
          </a:bodyPr>
          <a:lstStyle/>
          <a:p>
            <a:r>
              <a:rPr lang="en-US" sz="2400" b="1">
                <a:solidFill>
                  <a:srgbClr val="D70610"/>
                </a:solidFill>
              </a:rPr>
              <a:t>Visual Acuity matches photoreceptor density</a:t>
            </a:r>
            <a:endParaRPr lang="en-US" sz="2400">
              <a:latin typeface="Comic Sans MS" pitchFamily="-112" charset="0"/>
            </a:endParaRPr>
          </a:p>
        </p:txBody>
      </p:sp>
    </p:spTree>
    <p:extLst>
      <p:ext uri="{BB962C8B-B14F-4D97-AF65-F5344CB8AC3E}">
        <p14:creationId xmlns:p14="http://schemas.microsoft.com/office/powerpoint/2010/main" val="539620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5"/>
          <p:cNvSpPr txBox="1">
            <a:spLocks noChangeArrowheads="1"/>
          </p:cNvSpPr>
          <p:nvPr/>
        </p:nvSpPr>
        <p:spPr bwMode="auto">
          <a:xfrm>
            <a:off x="2286001" y="452438"/>
            <a:ext cx="5970481" cy="369332"/>
          </a:xfrm>
          <a:prstGeom prst="rect">
            <a:avLst/>
          </a:prstGeom>
          <a:noFill/>
          <a:ln w="9525">
            <a:noFill/>
            <a:miter lim="800000"/>
            <a:headEnd/>
            <a:tailEnd/>
          </a:ln>
        </p:spPr>
        <p:txBody>
          <a:bodyPr wrap="none">
            <a:prstTxWarp prst="textNoShape">
              <a:avLst/>
            </a:prstTxWarp>
            <a:spAutoFit/>
          </a:bodyPr>
          <a:lstStyle/>
          <a:p>
            <a:r>
              <a:rPr lang="en-US" b="1">
                <a:solidFill>
                  <a:srgbClr val="D70610"/>
                </a:solidFill>
              </a:rPr>
              <a:t>Cone Photoreceptors are densely packed in the central fovea</a:t>
            </a:r>
            <a:endParaRPr lang="en-US" sz="2800">
              <a:solidFill>
                <a:schemeClr val="accent2"/>
              </a:solidFill>
            </a:endParaRPr>
          </a:p>
        </p:txBody>
      </p:sp>
      <p:pic>
        <p:nvPicPr>
          <p:cNvPr id="24579" name="Picture 8" descr="http://webvision.med.utah.edu/imageswv/Ostergr.jpeg"/>
          <p:cNvPicPr>
            <a:picLocks noChangeAspect="1" noChangeArrowheads="1"/>
          </p:cNvPicPr>
          <p:nvPr/>
        </p:nvPicPr>
        <p:blipFill>
          <a:blip r:embed="rId3"/>
          <a:srcRect/>
          <a:stretch>
            <a:fillRect/>
          </a:stretch>
        </p:blipFill>
        <p:spPr bwMode="auto">
          <a:xfrm>
            <a:off x="2286000" y="1066801"/>
            <a:ext cx="7645400" cy="5140325"/>
          </a:xfrm>
          <a:prstGeom prst="rect">
            <a:avLst/>
          </a:prstGeom>
          <a:noFill/>
          <a:ln w="9525">
            <a:noFill/>
            <a:miter lim="800000"/>
            <a:headEnd/>
            <a:tailEnd/>
          </a:ln>
        </p:spPr>
      </p:pic>
      <p:sp>
        <p:nvSpPr>
          <p:cNvPr id="24580" name="Rectangle 10"/>
          <p:cNvSpPr>
            <a:spLocks noChangeArrowheads="1"/>
          </p:cNvSpPr>
          <p:nvPr/>
        </p:nvSpPr>
        <p:spPr bwMode="auto">
          <a:xfrm>
            <a:off x="2286000" y="5791200"/>
            <a:ext cx="762000" cy="228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4581" name="Rectangle 11"/>
          <p:cNvSpPr>
            <a:spLocks noChangeArrowheads="1"/>
          </p:cNvSpPr>
          <p:nvPr/>
        </p:nvSpPr>
        <p:spPr bwMode="auto">
          <a:xfrm>
            <a:off x="6629400" y="1600200"/>
            <a:ext cx="304800" cy="2286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08570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4700588" y="16002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5123" name="Object 3"/>
          <p:cNvGraphicFramePr>
            <a:graphicFrameLocks noChangeAspect="1"/>
          </p:cNvGraphicFramePr>
          <p:nvPr/>
        </p:nvGraphicFramePr>
        <p:xfrm>
          <a:off x="3581401" y="381000"/>
          <a:ext cx="4710113" cy="6172200"/>
        </p:xfrm>
        <a:graphic>
          <a:graphicData uri="http://schemas.openxmlformats.org/presentationml/2006/ole">
            <mc:AlternateContent xmlns:mc="http://schemas.openxmlformats.org/markup-compatibility/2006">
              <mc:Choice xmlns:v="urn:schemas-microsoft-com:vml" Requires="v">
                <p:oleObj spid="_x0000_s1028" r:id="rId4" imgW="2791737" imgH="3657607" progId="Word.Picture.8">
                  <p:embed/>
                </p:oleObj>
              </mc:Choice>
              <mc:Fallback>
                <p:oleObj r:id="rId4" imgW="2791737" imgH="3657607" progId="Word.Picture.8">
                  <p:embed/>
                  <p:pic>
                    <p:nvPicPr>
                      <p:cNvPr id="512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1" y="381000"/>
                        <a:ext cx="4710113"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4" name="Line 4"/>
          <p:cNvSpPr>
            <a:spLocks noChangeShapeType="1"/>
          </p:cNvSpPr>
          <p:nvPr/>
        </p:nvSpPr>
        <p:spPr bwMode="auto">
          <a:xfrm flipV="1">
            <a:off x="8897938" y="2673350"/>
            <a:ext cx="0" cy="3335338"/>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5" name="Text Box 5"/>
          <p:cNvSpPr txBox="1">
            <a:spLocks noChangeArrowheads="1"/>
          </p:cNvSpPr>
          <p:nvPr/>
        </p:nvSpPr>
        <p:spPr bwMode="auto">
          <a:xfrm rot="16200000">
            <a:off x="7627144" y="4067969"/>
            <a:ext cx="1949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t>direction of light</a:t>
            </a:r>
          </a:p>
        </p:txBody>
      </p:sp>
    </p:spTree>
    <p:extLst>
      <p:ext uri="{BB962C8B-B14F-4D97-AF65-F5344CB8AC3E}">
        <p14:creationId xmlns:p14="http://schemas.microsoft.com/office/powerpoint/2010/main" val="214388633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IW_NOTES_FOOTER"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855</Words>
  <Application>Microsoft Macintosh PowerPoint</Application>
  <PresentationFormat>Widescreen</PresentationFormat>
  <Paragraphs>134</Paragraphs>
  <Slides>40</Slides>
  <Notes>15</Notes>
  <HiddenSlides>0</HiddenSlides>
  <MMClips>4</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Arial</vt:lpstr>
      <vt:lpstr>Calibri</vt:lpstr>
      <vt:lpstr>Calibri Light</vt:lpstr>
      <vt:lpstr>Comic Sans MS</vt:lpstr>
      <vt:lpstr>Times</vt:lpstr>
      <vt:lpstr>Times New Roman</vt:lpstr>
      <vt:lpstr>Trebuchet MS</vt:lpstr>
      <vt:lpstr>Office Theme</vt:lpstr>
      <vt:lpstr>Word.Picture.8</vt:lpstr>
      <vt:lpstr>Eye-movements</vt:lpstr>
      <vt:lpstr>PowerPoint Presentation</vt:lpstr>
      <vt:lpstr>The Big Picture</vt:lpstr>
      <vt:lpstr>The Early Visual Encoding</vt:lpstr>
      <vt:lpstr>PowerPoint Presentation</vt:lpstr>
      <vt:lpstr>PowerPoint Presentation</vt:lpstr>
      <vt:lpstr>PowerPoint Presentation</vt:lpstr>
      <vt:lpstr>PowerPoint Presentation</vt:lpstr>
      <vt:lpstr>PowerPoint Presentation</vt:lpstr>
      <vt:lpstr>The Retinal Image: Consequences for Eye-movements</vt:lpstr>
      <vt:lpstr>PowerPoint Presentation</vt:lpstr>
      <vt:lpstr>PowerPoint Presentation</vt:lpstr>
      <vt:lpstr>PowerPoint Presentation</vt:lpstr>
      <vt:lpstr>Eye movements select locations that are internally (perceptually encoded)</vt:lpstr>
      <vt:lpstr>Brain Circuitry for Saccades</vt:lpstr>
      <vt:lpstr>PowerPoint Presentation</vt:lpstr>
      <vt:lpstr>Superior colliculus</vt:lpstr>
      <vt:lpstr>PowerPoint Presentation</vt:lpstr>
      <vt:lpstr>PowerPoint Presentation</vt:lpstr>
      <vt:lpstr>PowerPoint Presentation</vt:lpstr>
      <vt:lpstr>PowerPoint Presentation</vt:lpstr>
      <vt:lpstr>Factors in going from perception to decision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it all together with models</vt:lpstr>
      <vt:lpstr>Some preliminaries</vt:lpstr>
      <vt:lpstr>PowerPoint Presentation</vt:lpstr>
      <vt:lpstr>PowerPoint Presentation</vt:lpstr>
      <vt:lpstr>PowerPoint Presentation</vt:lpstr>
      <vt:lpstr>PowerPoint Presentation</vt:lpstr>
      <vt:lpstr>PowerPoint Presentation</vt:lpstr>
      <vt:lpstr>PowerPoint Presentation</vt:lpstr>
      <vt:lpstr>Subjective Value (reward, expectation, memory etc…)</vt:lpstr>
      <vt:lpstr>PowerPoint Presentation</vt:lpstr>
      <vt:lpstr>Salience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Calen</dc:creator>
  <cp:lastModifiedBy>Calen</cp:lastModifiedBy>
  <cp:revision>16</cp:revision>
  <dcterms:created xsi:type="dcterms:W3CDTF">2019-10-08T18:49:31Z</dcterms:created>
  <dcterms:modified xsi:type="dcterms:W3CDTF">2019-10-09T00:59:45Z</dcterms:modified>
</cp:coreProperties>
</file>